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slideLayout" Target="../slideLayouts/slideLayout1.xml"/><Relationship Id="rId11"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7863840" y="-2011680"/>
            <a:ext cx="6858000" cy="6858000"/>
          </a:xfrm>
          <a:prstGeom prst="ellipse">
            <a:avLst/>
          </a:prstGeom>
          <a:solidFill>
            <a:srgbClr val="9354C9">
              <a:alpha val="22000"/>
            </a:srgbClr>
          </a:solidFill>
          <a:ln/>
        </p:spPr>
      </p:sp>
      <p:sp>
        <p:nvSpPr>
          <p:cNvPr id="3" name="Shape 1"/>
          <p:cNvSpPr/>
          <p:nvPr/>
        </p:nvSpPr>
        <p:spPr>
          <a:xfrm>
            <a:off x="9326880" y="2926080"/>
            <a:ext cx="5486400" cy="5486400"/>
          </a:xfrm>
          <a:prstGeom prst="ellipse">
            <a:avLst/>
          </a:prstGeom>
          <a:solidFill>
            <a:srgbClr val="39FFFF">
              <a:alpha val="12000"/>
            </a:srgbClr>
          </a:solidFill>
          <a:ln/>
        </p:spPr>
      </p:sp>
      <p:sp>
        <p:nvSpPr>
          <p:cNvPr id="4" name="Text 2"/>
          <p:cNvSpPr/>
          <p:nvPr/>
        </p:nvSpPr>
        <p:spPr>
          <a:xfrm>
            <a:off x="822960" y="1554480"/>
            <a:ext cx="8229600" cy="365760"/>
          </a:xfrm>
          <a:prstGeom prst="rect">
            <a:avLst/>
          </a:prstGeom>
          <a:noFill/>
          <a:ln/>
        </p:spPr>
        <p:txBody>
          <a:bodyPr wrap="square" lIns="0" tIns="0" rIns="0" bIns="0" rtlCol="0" anchor="ctr"/>
          <a:lstStyle/>
          <a:p>
            <a:pPr indent="0" marL="0">
              <a:buNone/>
            </a:pPr>
            <a:r>
              <a:rPr lang="en-US" sz="1400" b="1" spc="500" kern="0" dirty="0">
                <a:solidFill>
                  <a:srgbClr val="39FFFF"/>
                </a:solidFill>
                <a:latin typeface="Arial" pitchFamily="34" charset="0"/>
                <a:ea typeface="Arial" pitchFamily="34" charset="-122"/>
                <a:cs typeface="Arial" pitchFamily="34" charset="-120"/>
              </a:rPr>
              <a:t>AGENCYCORE  ·  BOARD REVIEW</a:t>
            </a:r>
            <a:endParaRPr lang="en-US" sz="1400" dirty="0"/>
          </a:p>
        </p:txBody>
      </p:sp>
      <p:sp>
        <p:nvSpPr>
          <p:cNvPr id="5" name="Text 3"/>
          <p:cNvSpPr/>
          <p:nvPr/>
        </p:nvSpPr>
        <p:spPr>
          <a:xfrm>
            <a:off x="786384" y="2148840"/>
            <a:ext cx="9601200" cy="1920240"/>
          </a:xfrm>
          <a:prstGeom prst="rect">
            <a:avLst/>
          </a:prstGeom>
          <a:noFill/>
          <a:ln/>
        </p:spPr>
        <p:txBody>
          <a:bodyPr wrap="square" lIns="0" tIns="0" rIns="0" bIns="0" rtlCol="0" anchor="ctr"/>
          <a:lstStyle/>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June 2026 Product</a:t>
            </a:r>
            <a:endParaRPr lang="en-US" sz="5000" dirty="0"/>
          </a:p>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Roadmap Review</a:t>
            </a:r>
            <a:endParaRPr lang="en-US" sz="5000" dirty="0"/>
          </a:p>
        </p:txBody>
      </p:sp>
      <p:sp>
        <p:nvSpPr>
          <p:cNvPr id="6" name="Text 4"/>
          <p:cNvSpPr/>
          <p:nvPr/>
        </p:nvSpPr>
        <p:spPr>
          <a:xfrm>
            <a:off x="822960" y="4434840"/>
            <a:ext cx="7863840" cy="914400"/>
          </a:xfrm>
          <a:prstGeom prst="rect">
            <a:avLst/>
          </a:prstGeom>
          <a:noFill/>
          <a:ln/>
        </p:spPr>
        <p:txBody>
          <a:bodyPr wrap="square" lIns="0" tIns="0" rIns="0" bIns="0" rtlCol="0" anchor="ctr"/>
          <a:lstStyle/>
          <a:p>
            <a:pPr indent="0" marL="0">
              <a:lnSpc>
                <a:spcPct val="125000"/>
              </a:lnSpc>
              <a:buNone/>
            </a:pPr>
            <a:r>
              <a:rPr lang="en-US" sz="1600" dirty="0">
                <a:solidFill>
                  <a:srgbClr val="9FB0C6"/>
                </a:solidFill>
                <a:latin typeface="Arial" pitchFamily="34" charset="0"/>
                <a:ea typeface="Arial" pitchFamily="34" charset="-122"/>
                <a:cs typeface="Arial" pitchFamily="34" charset="-120"/>
              </a:rPr>
              <a:t>Make the product stronger and more reliable, lift the quality of what it delivers, own the data it depends on, and build new features and workflows on top.</a:t>
            </a:r>
            <a:endParaRPr lang="en-US" sz="1600" dirty="0"/>
          </a:p>
        </p:txBody>
      </p:sp>
      <p:sp>
        <p:nvSpPr>
          <p:cNvPr id="7" name="Shape 5"/>
          <p:cNvSpPr/>
          <p:nvPr/>
        </p:nvSpPr>
        <p:spPr>
          <a:xfrm>
            <a:off x="822960" y="5532120"/>
            <a:ext cx="1554480" cy="777240"/>
          </a:xfrm>
          <a:prstGeom prst="roundRect">
            <a:avLst>
              <a:gd name="adj" fmla="val 11765"/>
            </a:avLst>
          </a:prstGeom>
          <a:solidFill>
            <a:srgbClr val="211733"/>
          </a:solidFill>
          <a:ln w="12700">
            <a:solidFill>
              <a:srgbClr val="352A48"/>
            </a:solidFill>
            <a:prstDash val="solid"/>
          </a:ln>
        </p:spPr>
      </p:sp>
      <p:sp>
        <p:nvSpPr>
          <p:cNvPr id="8" name="Text 6"/>
          <p:cNvSpPr/>
          <p:nvPr/>
        </p:nvSpPr>
        <p:spPr>
          <a:xfrm>
            <a:off x="822960" y="5605272"/>
            <a:ext cx="1554480" cy="365760"/>
          </a:xfrm>
          <a:prstGeom prst="rect">
            <a:avLst/>
          </a:prstGeom>
          <a:noFill/>
          <a:ln/>
        </p:spPr>
        <p:txBody>
          <a:bodyPr wrap="square" lIns="0" tIns="0" rIns="0" bIns="0" rtlCol="0" anchor="ctr"/>
          <a:lstStyle/>
          <a:p>
            <a:pPr algn="ctr" indent="0" marL="0">
              <a:buNone/>
            </a:pPr>
            <a:r>
              <a:rPr lang="en-US" sz="1700" b="1" dirty="0">
                <a:solidFill>
                  <a:srgbClr val="39FFFF"/>
                </a:solidFill>
                <a:latin typeface="Georgia" pitchFamily="34" charset="0"/>
                <a:ea typeface="Georgia" pitchFamily="34" charset="-122"/>
                <a:cs typeface="Georgia" pitchFamily="34" charset="-120"/>
              </a:rPr>
              <a:t>4</a:t>
            </a:r>
            <a:endParaRPr lang="en-US" sz="1700" dirty="0"/>
          </a:p>
        </p:txBody>
      </p:sp>
      <p:sp>
        <p:nvSpPr>
          <p:cNvPr id="9" name="Text 7"/>
          <p:cNvSpPr/>
          <p:nvPr/>
        </p:nvSpPr>
        <p:spPr>
          <a:xfrm>
            <a:off x="822960" y="5961888"/>
            <a:ext cx="1554480" cy="274320"/>
          </a:xfrm>
          <a:prstGeom prst="rect">
            <a:avLst/>
          </a:prstGeom>
          <a:noFill/>
          <a:ln/>
        </p:spPr>
        <p:txBody>
          <a:bodyPr wrap="square" lIns="0" tIns="0" rIns="0" bIns="0" rtlCol="0" anchor="ctr"/>
          <a:lstStyle/>
          <a:p>
            <a:pPr algn="ctr" indent="0" marL="0">
              <a:buNone/>
            </a:pPr>
            <a:r>
              <a:rPr lang="en-US" sz="1000" spc="200" kern="0" dirty="0">
                <a:solidFill>
                  <a:srgbClr val="6E6580"/>
                </a:solidFill>
                <a:latin typeface="Arial" pitchFamily="34" charset="0"/>
                <a:ea typeface="Arial" pitchFamily="34" charset="-122"/>
                <a:cs typeface="Arial" pitchFamily="34" charset="-120"/>
              </a:rPr>
              <a:t>Themes</a:t>
            </a:r>
            <a:endParaRPr lang="en-US" sz="1000" dirty="0"/>
          </a:p>
        </p:txBody>
      </p:sp>
      <p:sp>
        <p:nvSpPr>
          <p:cNvPr id="10" name="Shape 8"/>
          <p:cNvSpPr/>
          <p:nvPr/>
        </p:nvSpPr>
        <p:spPr>
          <a:xfrm>
            <a:off x="2651760" y="5532120"/>
            <a:ext cx="1554480" cy="777240"/>
          </a:xfrm>
          <a:prstGeom prst="roundRect">
            <a:avLst>
              <a:gd name="adj" fmla="val 11765"/>
            </a:avLst>
          </a:prstGeom>
          <a:solidFill>
            <a:srgbClr val="211733"/>
          </a:solidFill>
          <a:ln w="12700">
            <a:solidFill>
              <a:srgbClr val="352A48"/>
            </a:solidFill>
            <a:prstDash val="solid"/>
          </a:ln>
        </p:spPr>
      </p:sp>
      <p:sp>
        <p:nvSpPr>
          <p:cNvPr id="11" name="Text 9"/>
          <p:cNvSpPr/>
          <p:nvPr/>
        </p:nvSpPr>
        <p:spPr>
          <a:xfrm>
            <a:off x="2651760" y="5605272"/>
            <a:ext cx="1554480" cy="365760"/>
          </a:xfrm>
          <a:prstGeom prst="rect">
            <a:avLst/>
          </a:prstGeom>
          <a:noFill/>
          <a:ln/>
        </p:spPr>
        <p:txBody>
          <a:bodyPr wrap="square" lIns="0" tIns="0" rIns="0" bIns="0" rtlCol="0" anchor="ctr"/>
          <a:lstStyle/>
          <a:p>
            <a:pPr algn="ctr" indent="0" marL="0">
              <a:buNone/>
            </a:pPr>
            <a:r>
              <a:rPr lang="en-US" sz="1700" b="1" dirty="0">
                <a:solidFill>
                  <a:srgbClr val="39FFFF"/>
                </a:solidFill>
                <a:latin typeface="Georgia" pitchFamily="34" charset="0"/>
                <a:ea typeface="Georgia" pitchFamily="34" charset="-122"/>
                <a:cs typeface="Georgia" pitchFamily="34" charset="-120"/>
              </a:rPr>
              <a:t>1</a:t>
            </a:r>
            <a:endParaRPr lang="en-US" sz="1700" dirty="0"/>
          </a:p>
        </p:txBody>
      </p:sp>
      <p:sp>
        <p:nvSpPr>
          <p:cNvPr id="12" name="Text 10"/>
          <p:cNvSpPr/>
          <p:nvPr/>
        </p:nvSpPr>
        <p:spPr>
          <a:xfrm>
            <a:off x="2651760" y="5961888"/>
            <a:ext cx="1554480" cy="274320"/>
          </a:xfrm>
          <a:prstGeom prst="rect">
            <a:avLst/>
          </a:prstGeom>
          <a:noFill/>
          <a:ln/>
        </p:spPr>
        <p:txBody>
          <a:bodyPr wrap="square" lIns="0" tIns="0" rIns="0" bIns="0" rtlCol="0" anchor="ctr"/>
          <a:lstStyle/>
          <a:p>
            <a:pPr algn="ctr" indent="0" marL="0">
              <a:buNone/>
            </a:pPr>
            <a:r>
              <a:rPr lang="en-US" sz="1000" spc="200" kern="0" dirty="0">
                <a:solidFill>
                  <a:srgbClr val="6E6580"/>
                </a:solidFill>
                <a:latin typeface="Arial" pitchFamily="34" charset="0"/>
                <a:ea typeface="Arial" pitchFamily="34" charset="-122"/>
                <a:cs typeface="Arial" pitchFamily="34" charset="-120"/>
              </a:rPr>
              <a:t>Foundation</a:t>
            </a:r>
            <a:endParaRPr lang="en-US" sz="1000" dirty="0"/>
          </a:p>
        </p:txBody>
      </p:sp>
      <p:sp>
        <p:nvSpPr>
          <p:cNvPr id="13" name="Shape 11"/>
          <p:cNvSpPr/>
          <p:nvPr/>
        </p:nvSpPr>
        <p:spPr>
          <a:xfrm>
            <a:off x="4480560" y="5532120"/>
            <a:ext cx="2743200" cy="777240"/>
          </a:xfrm>
          <a:prstGeom prst="roundRect">
            <a:avLst>
              <a:gd name="adj" fmla="val 11765"/>
            </a:avLst>
          </a:prstGeom>
          <a:solidFill>
            <a:srgbClr val="211733"/>
          </a:solidFill>
          <a:ln w="12700">
            <a:solidFill>
              <a:srgbClr val="352A48"/>
            </a:solidFill>
            <a:prstDash val="solid"/>
          </a:ln>
        </p:spPr>
      </p:sp>
      <p:sp>
        <p:nvSpPr>
          <p:cNvPr id="14" name="Text 12"/>
          <p:cNvSpPr/>
          <p:nvPr/>
        </p:nvSpPr>
        <p:spPr>
          <a:xfrm>
            <a:off x="4480560" y="5605272"/>
            <a:ext cx="2743200" cy="365760"/>
          </a:xfrm>
          <a:prstGeom prst="rect">
            <a:avLst/>
          </a:prstGeom>
          <a:noFill/>
          <a:ln/>
        </p:spPr>
        <p:txBody>
          <a:bodyPr wrap="square" lIns="0" tIns="0" rIns="0" bIns="0" rtlCol="0" anchor="ctr"/>
          <a:lstStyle/>
          <a:p>
            <a:pPr algn="ctr" indent="0" marL="0">
              <a:buNone/>
            </a:pPr>
            <a:r>
              <a:rPr lang="en-US" sz="1700" b="1" dirty="0">
                <a:solidFill>
                  <a:srgbClr val="39FFFF"/>
                </a:solidFill>
                <a:latin typeface="Georgia" pitchFamily="34" charset="0"/>
                <a:ea typeface="Georgia" pitchFamily="34" charset="-122"/>
                <a:cs typeface="Georgia" pitchFamily="34" charset="-120"/>
              </a:rPr>
              <a:t>Jun → Aug 2026</a:t>
            </a:r>
            <a:endParaRPr lang="en-US" sz="1700" dirty="0"/>
          </a:p>
        </p:txBody>
      </p:sp>
      <p:sp>
        <p:nvSpPr>
          <p:cNvPr id="15" name="Text 13"/>
          <p:cNvSpPr/>
          <p:nvPr/>
        </p:nvSpPr>
        <p:spPr>
          <a:xfrm>
            <a:off x="4480560" y="5961888"/>
            <a:ext cx="2743200" cy="274320"/>
          </a:xfrm>
          <a:prstGeom prst="rect">
            <a:avLst/>
          </a:prstGeom>
          <a:noFill/>
          <a:ln/>
        </p:spPr>
        <p:txBody>
          <a:bodyPr wrap="square" lIns="0" tIns="0" rIns="0" bIns="0" rtlCol="0" anchor="ctr"/>
          <a:lstStyle/>
          <a:p>
            <a:pPr algn="ctr" indent="0" marL="0">
              <a:buNone/>
            </a:pPr>
            <a:r>
              <a:rPr lang="en-US" sz="1000" spc="200" kern="0" dirty="0">
                <a:solidFill>
                  <a:srgbClr val="6E6580"/>
                </a:solidFill>
                <a:latin typeface="Arial" pitchFamily="34" charset="0"/>
                <a:ea typeface="Arial" pitchFamily="34" charset="-122"/>
                <a:cs typeface="Arial" pitchFamily="34" charset="-120"/>
              </a:rPr>
              <a:t>Timeline</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457200"/>
            <a:ext cx="1783080" cy="420624"/>
          </a:xfrm>
          <a:prstGeom prst="roundRect">
            <a:avLst>
              <a:gd name="adj" fmla="val 50000"/>
            </a:avLst>
          </a:prstGeom>
          <a:solidFill>
            <a:srgbClr val="39FFFF"/>
          </a:solidFill>
          <a:ln/>
        </p:spPr>
      </p:sp>
      <p:sp>
        <p:nvSpPr>
          <p:cNvPr id="3" name="Text 1"/>
          <p:cNvSpPr/>
          <p:nvPr/>
        </p:nvSpPr>
        <p:spPr>
          <a:xfrm>
            <a:off x="548640" y="457200"/>
            <a:ext cx="1783080" cy="420624"/>
          </a:xfrm>
          <a:prstGeom prst="rect">
            <a:avLst/>
          </a:prstGeom>
          <a:noFill/>
          <a:ln/>
        </p:spPr>
        <p:txBody>
          <a:bodyPr wrap="square" lIns="0" tIns="0" rIns="0" bIns="0" rtlCol="0" anchor="ctr"/>
          <a:lstStyle/>
          <a:p>
            <a:pPr algn="ctr" indent="0" marL="0">
              <a:buNone/>
            </a:pPr>
            <a:r>
              <a:rPr lang="en-US" sz="1150" b="1" spc="150" kern="0" dirty="0">
                <a:solidFill>
                  <a:srgbClr val="15101F"/>
                </a:solidFill>
                <a:latin typeface="Arial" pitchFamily="34" charset="0"/>
                <a:ea typeface="Arial" pitchFamily="34" charset="-122"/>
                <a:cs typeface="Arial" pitchFamily="34" charset="-120"/>
              </a:rPr>
              <a:t>JUNE 2026</a:t>
            </a:r>
            <a:endParaRPr lang="en-US" sz="1150" dirty="0"/>
          </a:p>
        </p:txBody>
      </p:sp>
      <p:sp>
        <p:nvSpPr>
          <p:cNvPr id="4" name="Text 2"/>
          <p:cNvSpPr/>
          <p:nvPr/>
        </p:nvSpPr>
        <p:spPr>
          <a:xfrm>
            <a:off x="2468880" y="521208"/>
            <a:ext cx="274320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02</a:t>
            </a:r>
            <a:endParaRPr lang="en-US" sz="1100" dirty="0"/>
          </a:p>
        </p:txBody>
      </p:sp>
      <p:sp>
        <p:nvSpPr>
          <p:cNvPr id="5" name="Text 3"/>
          <p:cNvSpPr/>
          <p:nvPr/>
        </p:nvSpPr>
        <p:spPr>
          <a:xfrm>
            <a:off x="548640" y="950976"/>
            <a:ext cx="7315200" cy="640080"/>
          </a:xfrm>
          <a:prstGeom prst="rect">
            <a:avLst/>
          </a:prstGeom>
          <a:noFill/>
          <a:ln/>
        </p:spPr>
        <p:txBody>
          <a:bodyPr wrap="square" lIns="0" tIns="0" rIns="0" bIns="0" rtlCol="0" anchor="ctr"/>
          <a:lstStyle/>
          <a:p>
            <a:pPr indent="0" marL="0">
              <a:buNone/>
            </a:pPr>
            <a:r>
              <a:rPr lang="en-US" sz="2700" b="1" dirty="0">
                <a:solidFill>
                  <a:srgbClr val="15101F"/>
                </a:solidFill>
                <a:latin typeface="Georgia" pitchFamily="34" charset="0"/>
                <a:ea typeface="Georgia" pitchFamily="34" charset="-122"/>
                <a:cs typeface="Georgia" pitchFamily="34" charset="-120"/>
              </a:rPr>
              <a:t>Higher-quality results</a:t>
            </a:r>
            <a:endParaRPr lang="en-US" sz="2700" dirty="0"/>
          </a:p>
        </p:txBody>
      </p:sp>
      <p:pic>
        <p:nvPicPr>
          <p:cNvPr id="6" name="Image 0" descr="Higher-quality results diagram">    </p:cNvPr>
          <p:cNvPicPr>
            <a:picLocks noChangeAspect="1"/>
          </p:cNvPicPr>
          <p:nvPr/>
        </p:nvPicPr>
        <p:blipFill>
          <a:blip r:embed="rId1"/>
          <a:stretch>
            <a:fillRect/>
          </a:stretch>
        </p:blipFill>
        <p:spPr>
          <a:xfrm>
            <a:off x="548640" y="1810512"/>
            <a:ext cx="7040880" cy="3222098"/>
          </a:xfrm>
          <a:prstGeom prst="rect">
            <a:avLst/>
          </a:prstGeom>
        </p:spPr>
      </p:pic>
      <p:sp>
        <p:nvSpPr>
          <p:cNvPr id="7" name="Text 4"/>
          <p:cNvSpPr/>
          <p:nvPr/>
        </p:nvSpPr>
        <p:spPr>
          <a:xfrm>
            <a:off x="548640" y="5178914"/>
            <a:ext cx="7040880" cy="548640"/>
          </a:xfrm>
          <a:prstGeom prst="rect">
            <a:avLst/>
          </a:prstGeom>
          <a:noFill/>
          <a:ln/>
        </p:spPr>
        <p:txBody>
          <a:bodyPr wrap="square" lIns="0" tIns="0" rIns="0" bIns="0" rtlCol="0" anchor="ctr"/>
          <a:lstStyle/>
          <a:p>
            <a:pPr indent="0" marL="0">
              <a:lnSpc>
                <a:spcPct val="120000"/>
              </a:lnSpc>
              <a:buNone/>
            </a:pPr>
            <a:r>
              <a:rPr lang="en-US" sz="1250" i="1" dirty="0">
                <a:solidFill>
                  <a:srgbClr val="6E6580"/>
                </a:solidFill>
                <a:latin typeface="Arial" pitchFamily="34" charset="0"/>
                <a:ea typeface="Arial" pitchFamily="34" charset="-122"/>
                <a:cs typeface="Arial" pitchFamily="34" charset="-120"/>
              </a:rPr>
              <a:t>Better data and rebuilt capabilities mean more contacts, higher accuracy, and timely buying signals.</a:t>
            </a:r>
            <a:endParaRPr lang="en-US" sz="1250" dirty="0"/>
          </a:p>
        </p:txBody>
      </p:sp>
      <p:sp>
        <p:nvSpPr>
          <p:cNvPr id="8" name="Shape 5"/>
          <p:cNvSpPr/>
          <p:nvPr/>
        </p:nvSpPr>
        <p:spPr>
          <a:xfrm>
            <a:off x="7818120" y="1810512"/>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9" name="Shape 6"/>
          <p:cNvSpPr/>
          <p:nvPr/>
        </p:nvSpPr>
        <p:spPr>
          <a:xfrm>
            <a:off x="8092440" y="2084832"/>
            <a:ext cx="457200" cy="457200"/>
          </a:xfrm>
          <a:prstGeom prst="ellipse">
            <a:avLst/>
          </a:prstGeom>
          <a:solidFill>
            <a:srgbClr val="39FFFF"/>
          </a:solidFill>
          <a:ln/>
        </p:spPr>
      </p:sp>
      <p:sp>
        <p:nvSpPr>
          <p:cNvPr id="10" name="Text 7"/>
          <p:cNvSpPr/>
          <p:nvPr/>
        </p:nvSpPr>
        <p:spPr>
          <a:xfrm>
            <a:off x="8092440" y="2084832"/>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1</a:t>
            </a:r>
            <a:endParaRPr lang="en-US" sz="1600" dirty="0"/>
          </a:p>
        </p:txBody>
      </p:sp>
      <p:sp>
        <p:nvSpPr>
          <p:cNvPr id="11" name="Text 8"/>
          <p:cNvSpPr/>
          <p:nvPr/>
        </p:nvSpPr>
        <p:spPr>
          <a:xfrm>
            <a:off x="8686800" y="2084832"/>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Sharper results</a:t>
            </a:r>
            <a:endParaRPr lang="en-US" sz="1450" dirty="0"/>
          </a:p>
        </p:txBody>
      </p:sp>
      <p:sp>
        <p:nvSpPr>
          <p:cNvPr id="12" name="Text 9"/>
          <p:cNvSpPr/>
          <p:nvPr/>
        </p:nvSpPr>
        <p:spPr>
          <a:xfrm>
            <a:off x="8110728" y="2615184"/>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Our core search results are rebuilt to be more accurate and complete.</a:t>
            </a:r>
            <a:endParaRPr lang="en-US" sz="1200" dirty="0"/>
          </a:p>
        </p:txBody>
      </p:sp>
      <p:sp>
        <p:nvSpPr>
          <p:cNvPr id="13" name="Shape 10"/>
          <p:cNvSpPr/>
          <p:nvPr/>
        </p:nvSpPr>
        <p:spPr>
          <a:xfrm>
            <a:off x="7818120" y="3322320"/>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4" name="Shape 11"/>
          <p:cNvSpPr/>
          <p:nvPr/>
        </p:nvSpPr>
        <p:spPr>
          <a:xfrm>
            <a:off x="8092440" y="3596640"/>
            <a:ext cx="457200" cy="457200"/>
          </a:xfrm>
          <a:prstGeom prst="ellipse">
            <a:avLst/>
          </a:prstGeom>
          <a:solidFill>
            <a:srgbClr val="39FFFF"/>
          </a:solidFill>
          <a:ln/>
        </p:spPr>
      </p:sp>
      <p:sp>
        <p:nvSpPr>
          <p:cNvPr id="15" name="Text 12"/>
          <p:cNvSpPr/>
          <p:nvPr/>
        </p:nvSpPr>
        <p:spPr>
          <a:xfrm>
            <a:off x="8092440" y="3596640"/>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2</a:t>
            </a:r>
            <a:endParaRPr lang="en-US" sz="1600" dirty="0"/>
          </a:p>
        </p:txBody>
      </p:sp>
      <p:sp>
        <p:nvSpPr>
          <p:cNvPr id="16" name="Text 13"/>
          <p:cNvSpPr/>
          <p:nvPr/>
        </p:nvSpPr>
        <p:spPr>
          <a:xfrm>
            <a:off x="8686800" y="3596640"/>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Broader data</a:t>
            </a:r>
            <a:endParaRPr lang="en-US" sz="1450" dirty="0"/>
          </a:p>
        </p:txBody>
      </p:sp>
      <p:sp>
        <p:nvSpPr>
          <p:cNvPr id="17" name="Text 14"/>
          <p:cNvSpPr/>
          <p:nvPr/>
        </p:nvSpPr>
        <p:spPr>
          <a:xfrm>
            <a:off x="8110728" y="4126992"/>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More data behind every search means more contacts and higher accuracy.</a:t>
            </a:r>
            <a:endParaRPr lang="en-US" sz="1200" dirty="0"/>
          </a:p>
        </p:txBody>
      </p:sp>
      <p:sp>
        <p:nvSpPr>
          <p:cNvPr id="18" name="Shape 15"/>
          <p:cNvSpPr/>
          <p:nvPr/>
        </p:nvSpPr>
        <p:spPr>
          <a:xfrm>
            <a:off x="7818120" y="4834128"/>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6"/>
          <p:cNvSpPr/>
          <p:nvPr/>
        </p:nvSpPr>
        <p:spPr>
          <a:xfrm>
            <a:off x="8092440" y="5108448"/>
            <a:ext cx="457200" cy="457200"/>
          </a:xfrm>
          <a:prstGeom prst="ellipse">
            <a:avLst/>
          </a:prstGeom>
          <a:solidFill>
            <a:srgbClr val="39FFFF"/>
          </a:solidFill>
          <a:ln/>
        </p:spPr>
      </p:sp>
      <p:sp>
        <p:nvSpPr>
          <p:cNvPr id="20" name="Text 17"/>
          <p:cNvSpPr/>
          <p:nvPr/>
        </p:nvSpPr>
        <p:spPr>
          <a:xfrm>
            <a:off x="8092440" y="5108448"/>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3</a:t>
            </a:r>
            <a:endParaRPr lang="en-US" sz="1600" dirty="0"/>
          </a:p>
        </p:txBody>
      </p:sp>
      <p:sp>
        <p:nvSpPr>
          <p:cNvPr id="21" name="Text 18"/>
          <p:cNvSpPr/>
          <p:nvPr/>
        </p:nvSpPr>
        <p:spPr>
          <a:xfrm>
            <a:off x="8686800" y="5108448"/>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Buying signals</a:t>
            </a:r>
            <a:endParaRPr lang="en-US" sz="1450" dirty="0"/>
          </a:p>
        </p:txBody>
      </p:sp>
      <p:sp>
        <p:nvSpPr>
          <p:cNvPr id="22" name="Text 19"/>
          <p:cNvSpPr/>
          <p:nvPr/>
        </p:nvSpPr>
        <p:spPr>
          <a:xfrm>
            <a:off x="8110728" y="5638800"/>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A new capability flags job changes, promotions, and funding as they happen.</a:t>
            </a:r>
            <a:endParaRPr lang="en-US" sz="1200" dirty="0"/>
          </a:p>
        </p:txBody>
      </p:sp>
      <p:sp>
        <p:nvSpPr>
          <p:cNvPr id="23" name="Text 20"/>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4" name="Text 21"/>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84048"/>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THEME 02  ·  WHAT WE DETECT</a:t>
            </a:r>
            <a:endParaRPr lang="en-US" sz="1250" dirty="0"/>
          </a:p>
        </p:txBody>
      </p:sp>
      <p:sp>
        <p:nvSpPr>
          <p:cNvPr id="3" name="Text 1"/>
          <p:cNvSpPr/>
          <p:nvPr/>
        </p:nvSpPr>
        <p:spPr>
          <a:xfrm>
            <a:off x="548640" y="694944"/>
            <a:ext cx="11064240" cy="548640"/>
          </a:xfrm>
          <a:prstGeom prst="rect">
            <a:avLst/>
          </a:prstGeom>
          <a:noFill/>
          <a:ln/>
        </p:spPr>
        <p:txBody>
          <a:bodyPr wrap="square" lIns="0" tIns="0" rIns="0" bIns="0" rtlCol="0" anchor="ctr"/>
          <a:lstStyle/>
          <a:p>
            <a:pPr indent="0" marL="0">
              <a:buNone/>
            </a:pPr>
            <a:r>
              <a:rPr lang="en-US" sz="2900" b="1" dirty="0">
                <a:solidFill>
                  <a:srgbClr val="15101F"/>
                </a:solidFill>
                <a:latin typeface="Georgia" pitchFamily="34" charset="0"/>
                <a:ea typeface="Georgia" pitchFamily="34" charset="-122"/>
                <a:cs typeface="Georgia" pitchFamily="34" charset="-120"/>
              </a:rPr>
              <a:t>The buying signals we can track</a:t>
            </a:r>
            <a:endParaRPr lang="en-US" sz="2900" dirty="0"/>
          </a:p>
        </p:txBody>
      </p:sp>
      <p:sp>
        <p:nvSpPr>
          <p:cNvPr id="4" name="Text 2"/>
          <p:cNvSpPr/>
          <p:nvPr/>
        </p:nvSpPr>
        <p:spPr>
          <a:xfrm>
            <a:off x="548640" y="1243584"/>
            <a:ext cx="11064240" cy="365760"/>
          </a:xfrm>
          <a:prstGeom prst="rect">
            <a:avLst/>
          </a:prstGeom>
          <a:noFill/>
          <a:ln/>
        </p:spPr>
        <p:txBody>
          <a:bodyPr wrap="square" lIns="0" tIns="0" rIns="0" bIns="0" rtlCol="0" anchor="ctr"/>
          <a:lstStyle/>
          <a:p>
            <a:pPr indent="0" marL="0">
              <a:buNone/>
            </a:pPr>
            <a:r>
              <a:rPr lang="en-US" sz="1350" dirty="0">
                <a:solidFill>
                  <a:srgbClr val="3A3346"/>
                </a:solidFill>
                <a:latin typeface="Arial" pitchFamily="34" charset="0"/>
                <a:ea typeface="Arial" pitchFamily="34" charset="-122"/>
                <a:cs typeface="Arial" pitchFamily="34" charset="-120"/>
              </a:rPr>
              <a:t>One shared library of signals across companies and people, scored for each customer so the right leads surface at the right time.</a:t>
            </a:r>
            <a:endParaRPr lang="en-US" sz="1350" dirty="0"/>
          </a:p>
        </p:txBody>
      </p:sp>
      <p:sp>
        <p:nvSpPr>
          <p:cNvPr id="5" name="Text 3"/>
          <p:cNvSpPr/>
          <p:nvPr/>
        </p:nvSpPr>
        <p:spPr>
          <a:xfrm>
            <a:off x="548640" y="1737360"/>
            <a:ext cx="1463040" cy="274320"/>
          </a:xfrm>
          <a:prstGeom prst="rect">
            <a:avLst/>
          </a:prstGeom>
          <a:noFill/>
          <a:ln/>
        </p:spPr>
        <p:txBody>
          <a:bodyPr wrap="square" lIns="0" tIns="0" rIns="0" bIns="0" rtlCol="0" anchor="ctr"/>
          <a:lstStyle/>
          <a:p>
            <a:pPr indent="0" marL="0">
              <a:buNone/>
            </a:pPr>
            <a:r>
              <a:rPr lang="en-US" sz="1000" b="1" spc="150" kern="0" dirty="0">
                <a:solidFill>
                  <a:srgbClr val="6E6580"/>
                </a:solidFill>
                <a:latin typeface="Arial" pitchFamily="34" charset="0"/>
                <a:ea typeface="Arial" pitchFamily="34" charset="-122"/>
                <a:cs typeface="Arial" pitchFamily="34" charset="-120"/>
              </a:rPr>
              <a:t>SIGNAL ABOUT</a:t>
            </a:r>
            <a:endParaRPr lang="en-US" sz="1000" dirty="0"/>
          </a:p>
        </p:txBody>
      </p:sp>
      <p:sp>
        <p:nvSpPr>
          <p:cNvPr id="6" name="Shape 4"/>
          <p:cNvSpPr/>
          <p:nvPr/>
        </p:nvSpPr>
        <p:spPr>
          <a:xfrm>
            <a:off x="1920240" y="1801368"/>
            <a:ext cx="118872" cy="118872"/>
          </a:xfrm>
          <a:prstGeom prst="ellipse">
            <a:avLst/>
          </a:prstGeom>
          <a:solidFill>
            <a:srgbClr val="0E8C8C"/>
          </a:solidFill>
          <a:ln/>
        </p:spPr>
      </p:sp>
      <p:sp>
        <p:nvSpPr>
          <p:cNvPr id="7" name="Text 5"/>
          <p:cNvSpPr/>
          <p:nvPr/>
        </p:nvSpPr>
        <p:spPr>
          <a:xfrm>
            <a:off x="2093976" y="1709928"/>
            <a:ext cx="914400" cy="292608"/>
          </a:xfrm>
          <a:prstGeom prst="rect">
            <a:avLst/>
          </a:prstGeom>
          <a:noFill/>
          <a:ln/>
        </p:spPr>
        <p:txBody>
          <a:bodyPr wrap="square" lIns="0" tIns="0" rIns="0" bIns="0" rtlCol="0" anchor="ctr"/>
          <a:lstStyle/>
          <a:p>
            <a:pPr indent="0" marL="0">
              <a:buNone/>
            </a:pPr>
            <a:r>
              <a:rPr lang="en-US" sz="1100" dirty="0">
                <a:solidFill>
                  <a:srgbClr val="3A3346"/>
                </a:solidFill>
                <a:latin typeface="Arial" pitchFamily="34" charset="0"/>
                <a:ea typeface="Arial" pitchFamily="34" charset="-122"/>
                <a:cs typeface="Arial" pitchFamily="34" charset="-120"/>
              </a:rPr>
              <a:t>Company</a:t>
            </a:r>
            <a:endParaRPr lang="en-US" sz="1100" dirty="0"/>
          </a:p>
        </p:txBody>
      </p:sp>
      <p:sp>
        <p:nvSpPr>
          <p:cNvPr id="8" name="Shape 6"/>
          <p:cNvSpPr/>
          <p:nvPr/>
        </p:nvSpPr>
        <p:spPr>
          <a:xfrm>
            <a:off x="3017520" y="1801368"/>
            <a:ext cx="118872" cy="118872"/>
          </a:xfrm>
          <a:prstGeom prst="ellipse">
            <a:avLst/>
          </a:prstGeom>
          <a:solidFill>
            <a:srgbClr val="9354C9"/>
          </a:solidFill>
          <a:ln/>
        </p:spPr>
      </p:sp>
      <p:sp>
        <p:nvSpPr>
          <p:cNvPr id="9" name="Text 7"/>
          <p:cNvSpPr/>
          <p:nvPr/>
        </p:nvSpPr>
        <p:spPr>
          <a:xfrm>
            <a:off x="3191256" y="1709928"/>
            <a:ext cx="914400" cy="292608"/>
          </a:xfrm>
          <a:prstGeom prst="rect">
            <a:avLst/>
          </a:prstGeom>
          <a:noFill/>
          <a:ln/>
        </p:spPr>
        <p:txBody>
          <a:bodyPr wrap="square" lIns="0" tIns="0" rIns="0" bIns="0" rtlCol="0" anchor="ctr"/>
          <a:lstStyle/>
          <a:p>
            <a:pPr indent="0" marL="0">
              <a:buNone/>
            </a:pPr>
            <a:r>
              <a:rPr lang="en-US" sz="1100" dirty="0">
                <a:solidFill>
                  <a:srgbClr val="3A3346"/>
                </a:solidFill>
                <a:latin typeface="Arial" pitchFamily="34" charset="0"/>
                <a:ea typeface="Arial" pitchFamily="34" charset="-122"/>
                <a:cs typeface="Arial" pitchFamily="34" charset="-120"/>
              </a:rPr>
              <a:t>Person</a:t>
            </a:r>
            <a:endParaRPr lang="en-US" sz="1100" dirty="0"/>
          </a:p>
        </p:txBody>
      </p:sp>
      <p:sp>
        <p:nvSpPr>
          <p:cNvPr id="10" name="Shape 8"/>
          <p:cNvSpPr/>
          <p:nvPr/>
        </p:nvSpPr>
        <p:spPr>
          <a:xfrm>
            <a:off x="3977640" y="1801368"/>
            <a:ext cx="118872" cy="118872"/>
          </a:xfrm>
          <a:prstGeom prst="ellipse">
            <a:avLst/>
          </a:prstGeom>
          <a:solidFill>
            <a:srgbClr val="2F9C77"/>
          </a:solidFill>
          <a:ln/>
        </p:spPr>
      </p:sp>
      <p:sp>
        <p:nvSpPr>
          <p:cNvPr id="11" name="Text 9"/>
          <p:cNvSpPr/>
          <p:nvPr/>
        </p:nvSpPr>
        <p:spPr>
          <a:xfrm>
            <a:off x="4151376" y="1709928"/>
            <a:ext cx="914400" cy="292608"/>
          </a:xfrm>
          <a:prstGeom prst="rect">
            <a:avLst/>
          </a:prstGeom>
          <a:noFill/>
          <a:ln/>
        </p:spPr>
        <p:txBody>
          <a:bodyPr wrap="square" lIns="0" tIns="0" rIns="0" bIns="0" rtlCol="0" anchor="ctr"/>
          <a:lstStyle/>
          <a:p>
            <a:pPr indent="0" marL="0">
              <a:buNone/>
            </a:pPr>
            <a:r>
              <a:rPr lang="en-US" sz="1100" dirty="0">
                <a:solidFill>
                  <a:srgbClr val="3A3346"/>
                </a:solidFill>
                <a:latin typeface="Arial" pitchFamily="34" charset="0"/>
                <a:ea typeface="Arial" pitchFamily="34" charset="-122"/>
                <a:cs typeface="Arial" pitchFamily="34" charset="-120"/>
              </a:rPr>
              <a:t>Both</a:t>
            </a:r>
            <a:endParaRPr lang="en-US" sz="1100" dirty="0"/>
          </a:p>
        </p:txBody>
      </p:sp>
      <p:sp>
        <p:nvSpPr>
          <p:cNvPr id="12" name="Shape 10"/>
          <p:cNvSpPr/>
          <p:nvPr/>
        </p:nvSpPr>
        <p:spPr>
          <a:xfrm>
            <a:off x="457200" y="2084832"/>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3" name="Shape 11"/>
          <p:cNvSpPr/>
          <p:nvPr/>
        </p:nvSpPr>
        <p:spPr>
          <a:xfrm>
            <a:off x="713232" y="2286000"/>
            <a:ext cx="384048" cy="384048"/>
          </a:xfrm>
          <a:prstGeom prst="ellipse">
            <a:avLst/>
          </a:prstGeom>
          <a:solidFill>
            <a:srgbClr val="39FFFF"/>
          </a:solidFill>
          <a:ln/>
        </p:spPr>
      </p:sp>
      <p:pic>
        <p:nvPicPr>
          <p:cNvPr id="14" name="Image 0" descr="preencoded.png">    </p:cNvPr>
          <p:cNvPicPr>
            <a:picLocks noChangeAspect="1"/>
          </p:cNvPicPr>
          <p:nvPr/>
        </p:nvPicPr>
        <p:blipFill>
          <a:blip r:embed="rId1"/>
          <a:stretch>
            <a:fillRect/>
          </a:stretch>
        </p:blipFill>
        <p:spPr>
          <a:xfrm>
            <a:off x="822960" y="2395728"/>
            <a:ext cx="164592" cy="164592"/>
          </a:xfrm>
          <a:prstGeom prst="rect">
            <a:avLst/>
          </a:prstGeom>
        </p:spPr>
      </p:pic>
      <p:sp>
        <p:nvSpPr>
          <p:cNvPr id="15" name="Text 12"/>
          <p:cNvSpPr/>
          <p:nvPr/>
        </p:nvSpPr>
        <p:spPr>
          <a:xfrm>
            <a:off x="1207008" y="2286000"/>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Capital</a:t>
            </a:r>
            <a:endParaRPr lang="en-US" sz="1450" dirty="0"/>
          </a:p>
        </p:txBody>
      </p:sp>
      <p:sp>
        <p:nvSpPr>
          <p:cNvPr id="16" name="Shape 13"/>
          <p:cNvSpPr/>
          <p:nvPr/>
        </p:nvSpPr>
        <p:spPr>
          <a:xfrm>
            <a:off x="768096" y="2843784"/>
            <a:ext cx="91440" cy="91440"/>
          </a:xfrm>
          <a:prstGeom prst="ellipse">
            <a:avLst/>
          </a:prstGeom>
          <a:solidFill>
            <a:srgbClr val="0E8C8C"/>
          </a:solidFill>
          <a:ln/>
        </p:spPr>
      </p:sp>
      <p:sp>
        <p:nvSpPr>
          <p:cNvPr id="17" name="Text 14"/>
          <p:cNvSpPr/>
          <p:nvPr/>
        </p:nvSpPr>
        <p:spPr>
          <a:xfrm>
            <a:off x="932688" y="2779776"/>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Funding round</a:t>
            </a:r>
            <a:endParaRPr lang="en-US" sz="1050" dirty="0"/>
          </a:p>
        </p:txBody>
      </p:sp>
      <p:sp>
        <p:nvSpPr>
          <p:cNvPr id="18" name="Shape 15"/>
          <p:cNvSpPr/>
          <p:nvPr/>
        </p:nvSpPr>
        <p:spPr>
          <a:xfrm>
            <a:off x="4023360" y="2084832"/>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6"/>
          <p:cNvSpPr/>
          <p:nvPr/>
        </p:nvSpPr>
        <p:spPr>
          <a:xfrm>
            <a:off x="4279392" y="2286000"/>
            <a:ext cx="384048" cy="384048"/>
          </a:xfrm>
          <a:prstGeom prst="ellipse">
            <a:avLst/>
          </a:prstGeom>
          <a:solidFill>
            <a:srgbClr val="9354C9"/>
          </a:solidFill>
          <a:ln/>
        </p:spPr>
      </p:sp>
      <p:pic>
        <p:nvPicPr>
          <p:cNvPr id="20" name="Image 1" descr="preencoded.png">    </p:cNvPr>
          <p:cNvPicPr>
            <a:picLocks noChangeAspect="1"/>
          </p:cNvPicPr>
          <p:nvPr/>
        </p:nvPicPr>
        <p:blipFill>
          <a:blip r:embed="rId2"/>
          <a:stretch>
            <a:fillRect/>
          </a:stretch>
        </p:blipFill>
        <p:spPr>
          <a:xfrm>
            <a:off x="4389120" y="2395728"/>
            <a:ext cx="164592" cy="164592"/>
          </a:xfrm>
          <a:prstGeom prst="rect">
            <a:avLst/>
          </a:prstGeom>
        </p:spPr>
      </p:pic>
      <p:sp>
        <p:nvSpPr>
          <p:cNvPr id="21" name="Text 17"/>
          <p:cNvSpPr/>
          <p:nvPr/>
        </p:nvSpPr>
        <p:spPr>
          <a:xfrm>
            <a:off x="4773168" y="2286000"/>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Ad spend</a:t>
            </a:r>
            <a:endParaRPr lang="en-US" sz="1450" dirty="0"/>
          </a:p>
        </p:txBody>
      </p:sp>
      <p:sp>
        <p:nvSpPr>
          <p:cNvPr id="22" name="Shape 18"/>
          <p:cNvSpPr/>
          <p:nvPr/>
        </p:nvSpPr>
        <p:spPr>
          <a:xfrm>
            <a:off x="4334256" y="2843784"/>
            <a:ext cx="91440" cy="91440"/>
          </a:xfrm>
          <a:prstGeom prst="ellipse">
            <a:avLst/>
          </a:prstGeom>
          <a:solidFill>
            <a:srgbClr val="0E8C8C"/>
          </a:solidFill>
          <a:ln/>
        </p:spPr>
      </p:sp>
      <p:sp>
        <p:nvSpPr>
          <p:cNvPr id="23" name="Text 19"/>
          <p:cNvSpPr/>
          <p:nvPr/>
        </p:nvSpPr>
        <p:spPr>
          <a:xfrm>
            <a:off x="4498848" y="2779776"/>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Started running ads</a:t>
            </a:r>
            <a:endParaRPr lang="en-US" sz="1050" dirty="0"/>
          </a:p>
        </p:txBody>
      </p:sp>
      <p:sp>
        <p:nvSpPr>
          <p:cNvPr id="24" name="Shape 20"/>
          <p:cNvSpPr/>
          <p:nvPr/>
        </p:nvSpPr>
        <p:spPr>
          <a:xfrm>
            <a:off x="5815584" y="2843784"/>
            <a:ext cx="91440" cy="91440"/>
          </a:xfrm>
          <a:prstGeom prst="ellipse">
            <a:avLst/>
          </a:prstGeom>
          <a:solidFill>
            <a:srgbClr val="0E8C8C"/>
          </a:solidFill>
          <a:ln/>
        </p:spPr>
      </p:sp>
      <p:sp>
        <p:nvSpPr>
          <p:cNvPr id="25" name="Text 21"/>
          <p:cNvSpPr/>
          <p:nvPr/>
        </p:nvSpPr>
        <p:spPr>
          <a:xfrm>
            <a:off x="5980176" y="2779776"/>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Scaled ad spend</a:t>
            </a:r>
            <a:endParaRPr lang="en-US" sz="1050" dirty="0"/>
          </a:p>
        </p:txBody>
      </p:sp>
      <p:sp>
        <p:nvSpPr>
          <p:cNvPr id="26" name="Shape 22"/>
          <p:cNvSpPr/>
          <p:nvPr/>
        </p:nvSpPr>
        <p:spPr>
          <a:xfrm>
            <a:off x="457200" y="3538728"/>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27" name="Shape 23"/>
          <p:cNvSpPr/>
          <p:nvPr/>
        </p:nvSpPr>
        <p:spPr>
          <a:xfrm>
            <a:off x="713232" y="3739896"/>
            <a:ext cx="384048" cy="384048"/>
          </a:xfrm>
          <a:prstGeom prst="ellipse">
            <a:avLst/>
          </a:prstGeom>
          <a:solidFill>
            <a:srgbClr val="3FB68B"/>
          </a:solidFill>
          <a:ln/>
        </p:spPr>
      </p:sp>
      <p:pic>
        <p:nvPicPr>
          <p:cNvPr id="28" name="Image 2" descr="preencoded.png">    </p:cNvPr>
          <p:cNvPicPr>
            <a:picLocks noChangeAspect="1"/>
          </p:cNvPicPr>
          <p:nvPr/>
        </p:nvPicPr>
        <p:blipFill>
          <a:blip r:embed="rId3"/>
          <a:stretch>
            <a:fillRect/>
          </a:stretch>
        </p:blipFill>
        <p:spPr>
          <a:xfrm>
            <a:off x="822960" y="3849624"/>
            <a:ext cx="164592" cy="164592"/>
          </a:xfrm>
          <a:prstGeom prst="rect">
            <a:avLst/>
          </a:prstGeom>
        </p:spPr>
      </p:pic>
      <p:sp>
        <p:nvSpPr>
          <p:cNvPr id="29" name="Text 24"/>
          <p:cNvSpPr/>
          <p:nvPr/>
        </p:nvSpPr>
        <p:spPr>
          <a:xfrm>
            <a:off x="1207008" y="3739896"/>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Hiring</a:t>
            </a:r>
            <a:endParaRPr lang="en-US" sz="1450" dirty="0"/>
          </a:p>
        </p:txBody>
      </p:sp>
      <p:sp>
        <p:nvSpPr>
          <p:cNvPr id="30" name="Shape 25"/>
          <p:cNvSpPr/>
          <p:nvPr/>
        </p:nvSpPr>
        <p:spPr>
          <a:xfrm>
            <a:off x="768096" y="4297680"/>
            <a:ext cx="91440" cy="91440"/>
          </a:xfrm>
          <a:prstGeom prst="ellipse">
            <a:avLst/>
          </a:prstGeom>
          <a:solidFill>
            <a:srgbClr val="2F9C77"/>
          </a:solidFill>
          <a:ln/>
        </p:spPr>
      </p:sp>
      <p:sp>
        <p:nvSpPr>
          <p:cNvPr id="31" name="Text 26"/>
          <p:cNvSpPr/>
          <p:nvPr/>
        </p:nvSpPr>
        <p:spPr>
          <a:xfrm>
            <a:off x="932688" y="4233672"/>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Hired a growth role</a:t>
            </a:r>
            <a:endParaRPr lang="en-US" sz="1050" dirty="0"/>
          </a:p>
        </p:txBody>
      </p:sp>
      <p:sp>
        <p:nvSpPr>
          <p:cNvPr id="32" name="Shape 27"/>
          <p:cNvSpPr/>
          <p:nvPr/>
        </p:nvSpPr>
        <p:spPr>
          <a:xfrm>
            <a:off x="4023360" y="3538728"/>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33" name="Shape 28"/>
          <p:cNvSpPr/>
          <p:nvPr/>
        </p:nvSpPr>
        <p:spPr>
          <a:xfrm>
            <a:off x="4279392" y="3739896"/>
            <a:ext cx="384048" cy="384048"/>
          </a:xfrm>
          <a:prstGeom prst="ellipse">
            <a:avLst/>
          </a:prstGeom>
          <a:solidFill>
            <a:srgbClr val="5B6B82"/>
          </a:solidFill>
          <a:ln/>
        </p:spPr>
      </p:sp>
      <p:pic>
        <p:nvPicPr>
          <p:cNvPr id="34" name="Image 3" descr="preencoded.png">    </p:cNvPr>
          <p:cNvPicPr>
            <a:picLocks noChangeAspect="1"/>
          </p:cNvPicPr>
          <p:nvPr/>
        </p:nvPicPr>
        <p:blipFill>
          <a:blip r:embed="rId4"/>
          <a:stretch>
            <a:fillRect/>
          </a:stretch>
        </p:blipFill>
        <p:spPr>
          <a:xfrm>
            <a:off x="4389120" y="3849624"/>
            <a:ext cx="164592" cy="164592"/>
          </a:xfrm>
          <a:prstGeom prst="rect">
            <a:avLst/>
          </a:prstGeom>
        </p:spPr>
      </p:pic>
      <p:sp>
        <p:nvSpPr>
          <p:cNvPr id="35" name="Text 29"/>
          <p:cNvSpPr/>
          <p:nvPr/>
        </p:nvSpPr>
        <p:spPr>
          <a:xfrm>
            <a:off x="4773168" y="3739896"/>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People moves</a:t>
            </a:r>
            <a:endParaRPr lang="en-US" sz="1450" dirty="0"/>
          </a:p>
        </p:txBody>
      </p:sp>
      <p:sp>
        <p:nvSpPr>
          <p:cNvPr id="36" name="Shape 30"/>
          <p:cNvSpPr/>
          <p:nvPr/>
        </p:nvSpPr>
        <p:spPr>
          <a:xfrm>
            <a:off x="4334256" y="4297680"/>
            <a:ext cx="91440" cy="91440"/>
          </a:xfrm>
          <a:prstGeom prst="ellipse">
            <a:avLst/>
          </a:prstGeom>
          <a:solidFill>
            <a:srgbClr val="9354C9"/>
          </a:solidFill>
          <a:ln/>
        </p:spPr>
      </p:sp>
      <p:sp>
        <p:nvSpPr>
          <p:cNvPr id="37" name="Text 31"/>
          <p:cNvSpPr/>
          <p:nvPr/>
        </p:nvSpPr>
        <p:spPr>
          <a:xfrm>
            <a:off x="4498848" y="4233672"/>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Job change</a:t>
            </a:r>
            <a:endParaRPr lang="en-US" sz="1050" dirty="0"/>
          </a:p>
        </p:txBody>
      </p:sp>
      <p:sp>
        <p:nvSpPr>
          <p:cNvPr id="38" name="Shape 32"/>
          <p:cNvSpPr/>
          <p:nvPr/>
        </p:nvSpPr>
        <p:spPr>
          <a:xfrm>
            <a:off x="5815584" y="4297680"/>
            <a:ext cx="91440" cy="91440"/>
          </a:xfrm>
          <a:prstGeom prst="ellipse">
            <a:avLst/>
          </a:prstGeom>
          <a:solidFill>
            <a:srgbClr val="9354C9"/>
          </a:solidFill>
          <a:ln/>
        </p:spPr>
      </p:sp>
      <p:sp>
        <p:nvSpPr>
          <p:cNvPr id="39" name="Text 33"/>
          <p:cNvSpPr/>
          <p:nvPr/>
        </p:nvSpPr>
        <p:spPr>
          <a:xfrm>
            <a:off x="5980176" y="4233672"/>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Promotion</a:t>
            </a:r>
            <a:endParaRPr lang="en-US" sz="1050" dirty="0"/>
          </a:p>
        </p:txBody>
      </p:sp>
      <p:sp>
        <p:nvSpPr>
          <p:cNvPr id="40" name="Shape 34"/>
          <p:cNvSpPr/>
          <p:nvPr/>
        </p:nvSpPr>
        <p:spPr>
          <a:xfrm>
            <a:off x="4334256" y="4572000"/>
            <a:ext cx="91440" cy="91440"/>
          </a:xfrm>
          <a:prstGeom prst="ellipse">
            <a:avLst/>
          </a:prstGeom>
          <a:solidFill>
            <a:srgbClr val="9354C9"/>
          </a:solidFill>
          <a:ln/>
        </p:spPr>
      </p:sp>
      <p:sp>
        <p:nvSpPr>
          <p:cNvPr id="41" name="Text 35"/>
          <p:cNvSpPr/>
          <p:nvPr/>
        </p:nvSpPr>
        <p:spPr>
          <a:xfrm>
            <a:off x="4498848" y="4507992"/>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Tenure milestone</a:t>
            </a:r>
            <a:endParaRPr lang="en-US" sz="1050" dirty="0"/>
          </a:p>
        </p:txBody>
      </p:sp>
      <p:sp>
        <p:nvSpPr>
          <p:cNvPr id="42" name="Shape 36"/>
          <p:cNvSpPr/>
          <p:nvPr/>
        </p:nvSpPr>
        <p:spPr>
          <a:xfrm>
            <a:off x="5815584" y="4572000"/>
            <a:ext cx="91440" cy="91440"/>
          </a:xfrm>
          <a:prstGeom prst="ellipse">
            <a:avLst/>
          </a:prstGeom>
          <a:solidFill>
            <a:srgbClr val="2F9C77"/>
          </a:solidFill>
          <a:ln/>
        </p:spPr>
      </p:sp>
      <p:sp>
        <p:nvSpPr>
          <p:cNvPr id="43" name="Text 37"/>
          <p:cNvSpPr/>
          <p:nvPr/>
        </p:nvSpPr>
        <p:spPr>
          <a:xfrm>
            <a:off x="5980176" y="4507992"/>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Executive change</a:t>
            </a:r>
            <a:endParaRPr lang="en-US" sz="1050" dirty="0"/>
          </a:p>
        </p:txBody>
      </p:sp>
      <p:sp>
        <p:nvSpPr>
          <p:cNvPr id="44" name="Shape 38"/>
          <p:cNvSpPr/>
          <p:nvPr/>
        </p:nvSpPr>
        <p:spPr>
          <a:xfrm>
            <a:off x="457200" y="4992624"/>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45" name="Shape 39"/>
          <p:cNvSpPr/>
          <p:nvPr/>
        </p:nvSpPr>
        <p:spPr>
          <a:xfrm>
            <a:off x="713232" y="5193792"/>
            <a:ext cx="384048" cy="384048"/>
          </a:xfrm>
          <a:prstGeom prst="ellipse">
            <a:avLst/>
          </a:prstGeom>
          <a:solidFill>
            <a:srgbClr val="39FFFF"/>
          </a:solidFill>
          <a:ln/>
        </p:spPr>
      </p:sp>
      <p:pic>
        <p:nvPicPr>
          <p:cNvPr id="46" name="Image 4" descr="preencoded.png">    </p:cNvPr>
          <p:cNvPicPr>
            <a:picLocks noChangeAspect="1"/>
          </p:cNvPicPr>
          <p:nvPr/>
        </p:nvPicPr>
        <p:blipFill>
          <a:blip r:embed="rId5"/>
          <a:stretch>
            <a:fillRect/>
          </a:stretch>
        </p:blipFill>
        <p:spPr>
          <a:xfrm>
            <a:off x="822960" y="5303520"/>
            <a:ext cx="164592" cy="164592"/>
          </a:xfrm>
          <a:prstGeom prst="rect">
            <a:avLst/>
          </a:prstGeom>
        </p:spPr>
      </p:pic>
      <p:sp>
        <p:nvSpPr>
          <p:cNvPr id="47" name="Text 40"/>
          <p:cNvSpPr/>
          <p:nvPr/>
        </p:nvSpPr>
        <p:spPr>
          <a:xfrm>
            <a:off x="1207008" y="5193792"/>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Brand &amp; tech</a:t>
            </a:r>
            <a:endParaRPr lang="en-US" sz="1450" dirty="0"/>
          </a:p>
        </p:txBody>
      </p:sp>
      <p:sp>
        <p:nvSpPr>
          <p:cNvPr id="48" name="Shape 41"/>
          <p:cNvSpPr/>
          <p:nvPr/>
        </p:nvSpPr>
        <p:spPr>
          <a:xfrm>
            <a:off x="768096" y="5751576"/>
            <a:ext cx="91440" cy="91440"/>
          </a:xfrm>
          <a:prstGeom prst="ellipse">
            <a:avLst/>
          </a:prstGeom>
          <a:solidFill>
            <a:srgbClr val="0E8C8C"/>
          </a:solidFill>
          <a:ln/>
        </p:spPr>
      </p:sp>
      <p:sp>
        <p:nvSpPr>
          <p:cNvPr id="49" name="Text 42"/>
          <p:cNvSpPr/>
          <p:nvPr/>
        </p:nvSpPr>
        <p:spPr>
          <a:xfrm>
            <a:off x="932688" y="5687568"/>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New tech stack</a:t>
            </a:r>
            <a:endParaRPr lang="en-US" sz="1050" dirty="0"/>
          </a:p>
        </p:txBody>
      </p:sp>
      <p:sp>
        <p:nvSpPr>
          <p:cNvPr id="50" name="Shape 43"/>
          <p:cNvSpPr/>
          <p:nvPr/>
        </p:nvSpPr>
        <p:spPr>
          <a:xfrm>
            <a:off x="2249424" y="5751576"/>
            <a:ext cx="91440" cy="91440"/>
          </a:xfrm>
          <a:prstGeom prst="ellipse">
            <a:avLst/>
          </a:prstGeom>
          <a:solidFill>
            <a:srgbClr val="0E8C8C"/>
          </a:solidFill>
          <a:ln/>
        </p:spPr>
      </p:sp>
      <p:sp>
        <p:nvSpPr>
          <p:cNvPr id="51" name="Text 44"/>
          <p:cNvSpPr/>
          <p:nvPr/>
        </p:nvSpPr>
        <p:spPr>
          <a:xfrm>
            <a:off x="2414016" y="5687568"/>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Rebrand or relaunch</a:t>
            </a:r>
            <a:endParaRPr lang="en-US" sz="1050" dirty="0"/>
          </a:p>
        </p:txBody>
      </p:sp>
      <p:sp>
        <p:nvSpPr>
          <p:cNvPr id="52" name="Shape 45"/>
          <p:cNvSpPr/>
          <p:nvPr/>
        </p:nvSpPr>
        <p:spPr>
          <a:xfrm>
            <a:off x="4023360" y="4992624"/>
            <a:ext cx="3383280" cy="1316736"/>
          </a:xfrm>
          <a:prstGeom prst="roundRect">
            <a:avLst>
              <a:gd name="adj" fmla="val 555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53" name="Shape 46"/>
          <p:cNvSpPr/>
          <p:nvPr/>
        </p:nvSpPr>
        <p:spPr>
          <a:xfrm>
            <a:off x="4279392" y="5193792"/>
            <a:ext cx="384048" cy="384048"/>
          </a:xfrm>
          <a:prstGeom prst="ellipse">
            <a:avLst/>
          </a:prstGeom>
          <a:solidFill>
            <a:srgbClr val="9354C9"/>
          </a:solidFill>
          <a:ln/>
        </p:spPr>
      </p:sp>
      <p:pic>
        <p:nvPicPr>
          <p:cNvPr id="54" name="Image 5" descr="preencoded.png">    </p:cNvPr>
          <p:cNvPicPr>
            <a:picLocks noChangeAspect="1"/>
          </p:cNvPicPr>
          <p:nvPr/>
        </p:nvPicPr>
        <p:blipFill>
          <a:blip r:embed="rId6"/>
          <a:stretch>
            <a:fillRect/>
          </a:stretch>
        </p:blipFill>
        <p:spPr>
          <a:xfrm>
            <a:off x="4389120" y="5303520"/>
            <a:ext cx="164592" cy="164592"/>
          </a:xfrm>
          <a:prstGeom prst="rect">
            <a:avLst/>
          </a:prstGeom>
        </p:spPr>
      </p:pic>
      <p:sp>
        <p:nvSpPr>
          <p:cNvPr id="55" name="Text 47"/>
          <p:cNvSpPr/>
          <p:nvPr/>
        </p:nvSpPr>
        <p:spPr>
          <a:xfrm>
            <a:off x="4773168" y="5193792"/>
            <a:ext cx="2377440" cy="384048"/>
          </a:xfrm>
          <a:prstGeom prst="rect">
            <a:avLst/>
          </a:prstGeom>
          <a:noFill/>
          <a:ln/>
        </p:spPr>
        <p:txBody>
          <a:bodyPr wrap="square" lIns="0" tIns="0" rIns="0" bIns="0" rtlCol="0" anchor="ctr"/>
          <a:lstStyle/>
          <a:p>
            <a:pPr indent="0" marL="0">
              <a:buNone/>
            </a:pPr>
            <a:r>
              <a:rPr lang="en-US" sz="1450" b="1" dirty="0">
                <a:solidFill>
                  <a:srgbClr val="15101F"/>
                </a:solidFill>
                <a:latin typeface="Georgia" pitchFamily="34" charset="0"/>
                <a:ea typeface="Georgia" pitchFamily="34" charset="-122"/>
                <a:cs typeface="Georgia" pitchFamily="34" charset="-120"/>
              </a:rPr>
              <a:t>Engagement</a:t>
            </a:r>
            <a:endParaRPr lang="en-US" sz="1450" dirty="0"/>
          </a:p>
        </p:txBody>
      </p:sp>
      <p:sp>
        <p:nvSpPr>
          <p:cNvPr id="56" name="Shape 48"/>
          <p:cNvSpPr/>
          <p:nvPr/>
        </p:nvSpPr>
        <p:spPr>
          <a:xfrm>
            <a:off x="4334256" y="5751576"/>
            <a:ext cx="91440" cy="91440"/>
          </a:xfrm>
          <a:prstGeom prst="ellipse">
            <a:avLst/>
          </a:prstGeom>
          <a:solidFill>
            <a:srgbClr val="9354C9"/>
          </a:solidFill>
          <a:ln/>
        </p:spPr>
      </p:sp>
      <p:sp>
        <p:nvSpPr>
          <p:cNvPr id="57" name="Text 49"/>
          <p:cNvSpPr/>
          <p:nvPr/>
        </p:nvSpPr>
        <p:spPr>
          <a:xfrm>
            <a:off x="4498848" y="5687568"/>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Thought leadership</a:t>
            </a:r>
            <a:endParaRPr lang="en-US" sz="1050" dirty="0"/>
          </a:p>
        </p:txBody>
      </p:sp>
      <p:sp>
        <p:nvSpPr>
          <p:cNvPr id="58" name="Shape 50"/>
          <p:cNvSpPr/>
          <p:nvPr/>
        </p:nvSpPr>
        <p:spPr>
          <a:xfrm>
            <a:off x="5815584" y="5751576"/>
            <a:ext cx="91440" cy="91440"/>
          </a:xfrm>
          <a:prstGeom prst="ellipse">
            <a:avLst/>
          </a:prstGeom>
          <a:solidFill>
            <a:srgbClr val="9354C9"/>
          </a:solidFill>
          <a:ln/>
        </p:spPr>
      </p:sp>
      <p:sp>
        <p:nvSpPr>
          <p:cNvPr id="59" name="Text 51"/>
          <p:cNvSpPr/>
          <p:nvPr/>
        </p:nvSpPr>
        <p:spPr>
          <a:xfrm>
            <a:off x="5980176" y="5687568"/>
            <a:ext cx="1325880" cy="256032"/>
          </a:xfrm>
          <a:prstGeom prst="rect">
            <a:avLst/>
          </a:prstGeom>
          <a:noFill/>
          <a:ln/>
        </p:spPr>
        <p:txBody>
          <a:bodyPr wrap="square" lIns="0" tIns="0" rIns="0" bIns="0" rtlCol="0" anchor="ctr"/>
          <a:lstStyle/>
          <a:p>
            <a:pPr indent="0" marL="0">
              <a:buNone/>
            </a:pPr>
            <a:r>
              <a:rPr lang="en-US" sz="1050" dirty="0">
                <a:solidFill>
                  <a:srgbClr val="15101F"/>
                </a:solidFill>
                <a:latin typeface="Arial" pitchFamily="34" charset="0"/>
                <a:ea typeface="Arial" pitchFamily="34" charset="-122"/>
                <a:cs typeface="Arial" pitchFamily="34" charset="-120"/>
              </a:rPr>
              <a:t>Speaking event</a:t>
            </a:r>
            <a:endParaRPr lang="en-US" sz="1050" dirty="0"/>
          </a:p>
        </p:txBody>
      </p:sp>
      <p:sp>
        <p:nvSpPr>
          <p:cNvPr id="60" name="Shape 52"/>
          <p:cNvSpPr/>
          <p:nvPr/>
        </p:nvSpPr>
        <p:spPr>
          <a:xfrm>
            <a:off x="7818120" y="1691640"/>
            <a:ext cx="3886200" cy="4590288"/>
          </a:xfrm>
          <a:prstGeom prst="roundRect">
            <a:avLst>
              <a:gd name="adj" fmla="val 2824"/>
            </a:avLst>
          </a:prstGeom>
          <a:solidFill>
            <a:srgbClr val="EAFEFE"/>
          </a:solidFill>
          <a:ln w="12700">
            <a:solidFill>
              <a:srgbClr val="CDEFEF"/>
            </a:solidFill>
            <a:prstDash val="solid"/>
          </a:ln>
        </p:spPr>
      </p:sp>
      <p:sp>
        <p:nvSpPr>
          <p:cNvPr id="61" name="Text 53"/>
          <p:cNvSpPr/>
          <p:nvPr/>
        </p:nvSpPr>
        <p:spPr>
          <a:xfrm>
            <a:off x="8138160" y="1929384"/>
            <a:ext cx="3246120" cy="365760"/>
          </a:xfrm>
          <a:prstGeom prst="rect">
            <a:avLst/>
          </a:prstGeom>
          <a:noFill/>
          <a:ln/>
        </p:spPr>
        <p:txBody>
          <a:bodyPr wrap="square" lIns="0" tIns="0" rIns="0" bIns="0" rtlCol="0" anchor="ctr"/>
          <a:lstStyle/>
          <a:p>
            <a:pPr indent="0" marL="0">
              <a:buNone/>
            </a:pPr>
            <a:r>
              <a:rPr lang="en-US" sz="1700" b="1" dirty="0">
                <a:solidFill>
                  <a:srgbClr val="15101F"/>
                </a:solidFill>
                <a:latin typeface="Georgia" pitchFamily="34" charset="0"/>
                <a:ea typeface="Georgia" pitchFamily="34" charset="-122"/>
                <a:cs typeface="Georgia" pitchFamily="34" charset="-120"/>
              </a:rPr>
              <a:t>How each signal is scored</a:t>
            </a:r>
            <a:endParaRPr lang="en-US" sz="1700" dirty="0"/>
          </a:p>
        </p:txBody>
      </p:sp>
      <p:sp>
        <p:nvSpPr>
          <p:cNvPr id="62" name="Text 54"/>
          <p:cNvSpPr/>
          <p:nvPr/>
        </p:nvSpPr>
        <p:spPr>
          <a:xfrm>
            <a:off x="8138160" y="2350008"/>
            <a:ext cx="3246120" cy="640080"/>
          </a:xfrm>
          <a:prstGeom prst="rect">
            <a:avLst/>
          </a:prstGeom>
          <a:noFill/>
          <a:ln/>
        </p:spPr>
        <p:txBody>
          <a:bodyPr wrap="square" lIns="0" tIns="0" rIns="0" bIns="0" rtlCol="0" anchor="ctr"/>
          <a:lstStyle/>
          <a:p>
            <a:pPr indent="0" marL="0">
              <a:lnSpc>
                <a:spcPct val="120000"/>
              </a:lnSpc>
              <a:buNone/>
            </a:pPr>
            <a:r>
              <a:rPr lang="en-US" sz="1150" dirty="0">
                <a:solidFill>
                  <a:srgbClr val="3A3346"/>
                </a:solidFill>
                <a:latin typeface="Arial" pitchFamily="34" charset="0"/>
                <a:ea typeface="Arial" pitchFamily="34" charset="-122"/>
                <a:cs typeface="Arial" pitchFamily="34" charset="-120"/>
              </a:rPr>
              <a:t>One fact, scored for each customer, so the same signal is hot for one agency and below the bar for another.</a:t>
            </a:r>
            <a:endParaRPr lang="en-US" sz="1150" dirty="0"/>
          </a:p>
        </p:txBody>
      </p:sp>
      <p:sp>
        <p:nvSpPr>
          <p:cNvPr id="63" name="Shape 55"/>
          <p:cNvSpPr/>
          <p:nvPr/>
        </p:nvSpPr>
        <p:spPr>
          <a:xfrm>
            <a:off x="8321040" y="2990088"/>
            <a:ext cx="2880360" cy="475488"/>
          </a:xfrm>
          <a:prstGeom prst="roundRect">
            <a:avLst>
              <a:gd name="adj" fmla="val 19231"/>
            </a:avLst>
          </a:prstGeom>
          <a:solidFill>
            <a:srgbClr val="FFFFFF"/>
          </a:solidFill>
          <a:ln w="12700">
            <a:solidFill>
              <a:srgbClr val="D9E7E7"/>
            </a:solidFill>
            <a:prstDash val="solid"/>
          </a:ln>
        </p:spPr>
      </p:sp>
      <p:sp>
        <p:nvSpPr>
          <p:cNvPr id="64" name="Text 56"/>
          <p:cNvSpPr/>
          <p:nvPr/>
        </p:nvSpPr>
        <p:spPr>
          <a:xfrm>
            <a:off x="8458200" y="2990088"/>
            <a:ext cx="2606040" cy="475488"/>
          </a:xfrm>
          <a:prstGeom prst="rect">
            <a:avLst/>
          </a:prstGeom>
          <a:noFill/>
          <a:ln/>
        </p:spPr>
        <p:txBody>
          <a:bodyPr wrap="square" lIns="0" tIns="0" rIns="0" bIns="0" rtlCol="0" anchor="ctr"/>
          <a:lstStyle/>
          <a:p>
            <a:pPr algn="ctr" indent="0" marL="0">
              <a:buNone/>
            </a:pPr>
            <a:r>
              <a:rPr lang="en-US" sz="1250" b="1" dirty="0">
                <a:solidFill>
                  <a:srgbClr val="15101F"/>
                </a:solidFill>
                <a:latin typeface="Arial" pitchFamily="34" charset="0"/>
                <a:ea typeface="Arial" pitchFamily="34" charset="-122"/>
                <a:cs typeface="Arial" pitchFamily="34" charset="-120"/>
              </a:rPr>
              <a:t>Signal strength</a:t>
            </a:r>
            <a:pPr algn="ctr" indent="0" marL="0">
              <a:buNone/>
            </a:pPr>
            <a:r>
              <a:rPr lang="en-US" sz="950" dirty="0">
                <a:solidFill>
                  <a:srgbClr val="6E6580"/>
                </a:solidFill>
                <a:latin typeface="Arial" pitchFamily="34" charset="0"/>
                <a:ea typeface="Arial" pitchFamily="34" charset="-122"/>
                <a:cs typeface="Arial" pitchFamily="34" charset="-120"/>
              </a:rPr>
              <a:t>   strong a lead</a:t>
            </a:r>
            <a:endParaRPr lang="en-US" sz="1250" dirty="0"/>
          </a:p>
        </p:txBody>
      </p:sp>
      <p:sp>
        <p:nvSpPr>
          <p:cNvPr id="65" name="Text 57"/>
          <p:cNvSpPr/>
          <p:nvPr/>
        </p:nvSpPr>
        <p:spPr>
          <a:xfrm>
            <a:off x="8321040" y="3465576"/>
            <a:ext cx="2880360" cy="219456"/>
          </a:xfrm>
          <a:prstGeom prst="rect">
            <a:avLst/>
          </a:prstGeom>
          <a:noFill/>
          <a:ln/>
        </p:spPr>
        <p:txBody>
          <a:bodyPr wrap="square" lIns="0" tIns="0" rIns="0" bIns="0" rtlCol="0" anchor="ctr"/>
          <a:lstStyle/>
          <a:p>
            <a:pPr algn="ctr" indent="0" marL="0">
              <a:buNone/>
            </a:pPr>
            <a:r>
              <a:rPr lang="en-US" sz="1500" b="1" dirty="0">
                <a:solidFill>
                  <a:srgbClr val="9354C9"/>
                </a:solidFill>
                <a:latin typeface="Arial" pitchFamily="34" charset="0"/>
                <a:ea typeface="Arial" pitchFamily="34" charset="-122"/>
                <a:cs typeface="Arial" pitchFamily="34" charset="-120"/>
              </a:rPr>
              <a:t>×</a:t>
            </a:r>
            <a:endParaRPr lang="en-US" sz="1500" dirty="0"/>
          </a:p>
        </p:txBody>
      </p:sp>
      <p:sp>
        <p:nvSpPr>
          <p:cNvPr id="66" name="Shape 58"/>
          <p:cNvSpPr/>
          <p:nvPr/>
        </p:nvSpPr>
        <p:spPr>
          <a:xfrm>
            <a:off x="8321040" y="3685032"/>
            <a:ext cx="2880360" cy="475488"/>
          </a:xfrm>
          <a:prstGeom prst="roundRect">
            <a:avLst>
              <a:gd name="adj" fmla="val 19231"/>
            </a:avLst>
          </a:prstGeom>
          <a:solidFill>
            <a:srgbClr val="FFFFFF"/>
          </a:solidFill>
          <a:ln w="12700">
            <a:solidFill>
              <a:srgbClr val="D9E7E7"/>
            </a:solidFill>
            <a:prstDash val="solid"/>
          </a:ln>
        </p:spPr>
      </p:sp>
      <p:sp>
        <p:nvSpPr>
          <p:cNvPr id="67" name="Text 59"/>
          <p:cNvSpPr/>
          <p:nvPr/>
        </p:nvSpPr>
        <p:spPr>
          <a:xfrm>
            <a:off x="8458200" y="3685032"/>
            <a:ext cx="2606040" cy="475488"/>
          </a:xfrm>
          <a:prstGeom prst="rect">
            <a:avLst/>
          </a:prstGeom>
          <a:noFill/>
          <a:ln/>
        </p:spPr>
        <p:txBody>
          <a:bodyPr wrap="square" lIns="0" tIns="0" rIns="0" bIns="0" rtlCol="0" anchor="ctr"/>
          <a:lstStyle/>
          <a:p>
            <a:pPr algn="ctr" indent="0" marL="0">
              <a:buNone/>
            </a:pPr>
            <a:r>
              <a:rPr lang="en-US" sz="1250" b="1" dirty="0">
                <a:solidFill>
                  <a:srgbClr val="15101F"/>
                </a:solidFill>
                <a:latin typeface="Arial" pitchFamily="34" charset="0"/>
                <a:ea typeface="Arial" pitchFamily="34" charset="-122"/>
                <a:cs typeface="Arial" pitchFamily="34" charset="-120"/>
              </a:rPr>
              <a:t>Fit to the buyer</a:t>
            </a:r>
            <a:pPr algn="ctr" indent="0" marL="0">
              <a:buNone/>
            </a:pPr>
            <a:r>
              <a:rPr lang="en-US" sz="950" dirty="0">
                <a:solidFill>
                  <a:srgbClr val="6E6580"/>
                </a:solidFill>
                <a:latin typeface="Arial" pitchFamily="34" charset="0"/>
                <a:ea typeface="Arial" pitchFamily="34" charset="-122"/>
                <a:cs typeface="Arial" pitchFamily="34" charset="-120"/>
              </a:rPr>
              <a:t>   matches ICP</a:t>
            </a:r>
            <a:endParaRPr lang="en-US" sz="1250" dirty="0"/>
          </a:p>
        </p:txBody>
      </p:sp>
      <p:sp>
        <p:nvSpPr>
          <p:cNvPr id="68" name="Text 60"/>
          <p:cNvSpPr/>
          <p:nvPr/>
        </p:nvSpPr>
        <p:spPr>
          <a:xfrm>
            <a:off x="8321040" y="4160520"/>
            <a:ext cx="2880360" cy="219456"/>
          </a:xfrm>
          <a:prstGeom prst="rect">
            <a:avLst/>
          </a:prstGeom>
          <a:noFill/>
          <a:ln/>
        </p:spPr>
        <p:txBody>
          <a:bodyPr wrap="square" lIns="0" tIns="0" rIns="0" bIns="0" rtlCol="0" anchor="ctr"/>
          <a:lstStyle/>
          <a:p>
            <a:pPr algn="ctr" indent="0" marL="0">
              <a:buNone/>
            </a:pPr>
            <a:r>
              <a:rPr lang="en-US" sz="1500" b="1" dirty="0">
                <a:solidFill>
                  <a:srgbClr val="9354C9"/>
                </a:solidFill>
                <a:latin typeface="Arial" pitchFamily="34" charset="0"/>
                <a:ea typeface="Arial" pitchFamily="34" charset="-122"/>
                <a:cs typeface="Arial" pitchFamily="34" charset="-120"/>
              </a:rPr>
              <a:t>×</a:t>
            </a:r>
            <a:endParaRPr lang="en-US" sz="1500" dirty="0"/>
          </a:p>
        </p:txBody>
      </p:sp>
      <p:sp>
        <p:nvSpPr>
          <p:cNvPr id="69" name="Shape 61"/>
          <p:cNvSpPr/>
          <p:nvPr/>
        </p:nvSpPr>
        <p:spPr>
          <a:xfrm>
            <a:off x="8321040" y="4379976"/>
            <a:ext cx="2880360" cy="475488"/>
          </a:xfrm>
          <a:prstGeom prst="roundRect">
            <a:avLst>
              <a:gd name="adj" fmla="val 19231"/>
            </a:avLst>
          </a:prstGeom>
          <a:solidFill>
            <a:srgbClr val="FFFFFF"/>
          </a:solidFill>
          <a:ln w="12700">
            <a:solidFill>
              <a:srgbClr val="D9E7E7"/>
            </a:solidFill>
            <a:prstDash val="solid"/>
          </a:ln>
        </p:spPr>
      </p:sp>
      <p:sp>
        <p:nvSpPr>
          <p:cNvPr id="70" name="Text 62"/>
          <p:cNvSpPr/>
          <p:nvPr/>
        </p:nvSpPr>
        <p:spPr>
          <a:xfrm>
            <a:off x="8458200" y="4379976"/>
            <a:ext cx="2606040" cy="475488"/>
          </a:xfrm>
          <a:prstGeom prst="rect">
            <a:avLst/>
          </a:prstGeom>
          <a:noFill/>
          <a:ln/>
        </p:spPr>
        <p:txBody>
          <a:bodyPr wrap="square" lIns="0" tIns="0" rIns="0" bIns="0" rtlCol="0" anchor="ctr"/>
          <a:lstStyle/>
          <a:p>
            <a:pPr algn="ctr" indent="0" marL="0">
              <a:buNone/>
            </a:pPr>
            <a:r>
              <a:rPr lang="en-US" sz="1250" b="1" dirty="0">
                <a:solidFill>
                  <a:srgbClr val="15101F"/>
                </a:solidFill>
                <a:latin typeface="Arial" pitchFamily="34" charset="0"/>
                <a:ea typeface="Arial" pitchFamily="34" charset="-122"/>
                <a:cs typeface="Arial" pitchFamily="34" charset="-120"/>
              </a:rPr>
              <a:t>Freshness</a:t>
            </a:r>
            <a:pPr algn="ctr" indent="0" marL="0">
              <a:buNone/>
            </a:pPr>
            <a:r>
              <a:rPr lang="en-US" sz="950" dirty="0">
                <a:solidFill>
                  <a:srgbClr val="6E6580"/>
                </a:solidFill>
                <a:latin typeface="Arial" pitchFamily="34" charset="0"/>
                <a:ea typeface="Arial" pitchFamily="34" charset="-122"/>
                <a:cs typeface="Arial" pitchFamily="34" charset="-120"/>
              </a:rPr>
              <a:t>   how recent</a:t>
            </a:r>
            <a:endParaRPr lang="en-US" sz="1250" dirty="0"/>
          </a:p>
        </p:txBody>
      </p:sp>
      <p:sp>
        <p:nvSpPr>
          <p:cNvPr id="71" name="Text 63"/>
          <p:cNvSpPr/>
          <p:nvPr/>
        </p:nvSpPr>
        <p:spPr>
          <a:xfrm>
            <a:off x="8321040" y="4855464"/>
            <a:ext cx="2880360" cy="219456"/>
          </a:xfrm>
          <a:prstGeom prst="rect">
            <a:avLst/>
          </a:prstGeom>
          <a:noFill/>
          <a:ln/>
        </p:spPr>
        <p:txBody>
          <a:bodyPr wrap="square" lIns="0" tIns="0" rIns="0" bIns="0" rtlCol="0" anchor="ctr"/>
          <a:lstStyle/>
          <a:p>
            <a:pPr algn="ctr" indent="0" marL="0">
              <a:buNone/>
            </a:pPr>
            <a:r>
              <a:rPr lang="en-US" sz="1500" b="1" dirty="0">
                <a:solidFill>
                  <a:srgbClr val="9354C9"/>
                </a:solidFill>
                <a:latin typeface="Arial" pitchFamily="34" charset="0"/>
                <a:ea typeface="Arial" pitchFamily="34" charset="-122"/>
                <a:cs typeface="Arial" pitchFamily="34" charset="-120"/>
              </a:rPr>
              <a:t>=</a:t>
            </a:r>
            <a:endParaRPr lang="en-US" sz="1500" dirty="0"/>
          </a:p>
        </p:txBody>
      </p:sp>
      <p:sp>
        <p:nvSpPr>
          <p:cNvPr id="72" name="Shape 64"/>
          <p:cNvSpPr/>
          <p:nvPr/>
        </p:nvSpPr>
        <p:spPr>
          <a:xfrm>
            <a:off x="8321040" y="5074920"/>
            <a:ext cx="2880360" cy="475488"/>
          </a:xfrm>
          <a:prstGeom prst="roundRect">
            <a:avLst>
              <a:gd name="adj" fmla="val 19231"/>
            </a:avLst>
          </a:prstGeom>
          <a:solidFill>
            <a:srgbClr val="F2EAFB"/>
          </a:solidFill>
          <a:ln w="12700">
            <a:solidFill>
              <a:srgbClr val="D9E7E7"/>
            </a:solidFill>
            <a:prstDash val="solid"/>
          </a:ln>
        </p:spPr>
      </p:sp>
      <p:sp>
        <p:nvSpPr>
          <p:cNvPr id="73" name="Text 65"/>
          <p:cNvSpPr/>
          <p:nvPr/>
        </p:nvSpPr>
        <p:spPr>
          <a:xfrm>
            <a:off x="8458200" y="5074920"/>
            <a:ext cx="2606040" cy="475488"/>
          </a:xfrm>
          <a:prstGeom prst="rect">
            <a:avLst/>
          </a:prstGeom>
          <a:noFill/>
          <a:ln/>
        </p:spPr>
        <p:txBody>
          <a:bodyPr wrap="square" lIns="0" tIns="0" rIns="0" bIns="0" rtlCol="0" anchor="ctr"/>
          <a:lstStyle/>
          <a:p>
            <a:pPr algn="ctr" indent="0" marL="0">
              <a:buNone/>
            </a:pPr>
            <a:r>
              <a:rPr lang="en-US" sz="1250" b="1" dirty="0">
                <a:solidFill>
                  <a:srgbClr val="7A3FB0"/>
                </a:solidFill>
                <a:latin typeface="Arial" pitchFamily="34" charset="0"/>
                <a:ea typeface="Arial" pitchFamily="34" charset="-122"/>
                <a:cs typeface="Arial" pitchFamily="34" charset="-120"/>
              </a:rPr>
              <a:t>Score</a:t>
            </a:r>
            <a:pPr algn="ctr" indent="0" marL="0">
              <a:buNone/>
            </a:pPr>
            <a:endParaRPr lang="en-US" sz="1250" dirty="0"/>
          </a:p>
        </p:txBody>
      </p:sp>
      <p:sp>
        <p:nvSpPr>
          <p:cNvPr id="74" name="Text 66"/>
          <p:cNvSpPr/>
          <p:nvPr/>
        </p:nvSpPr>
        <p:spPr>
          <a:xfrm>
            <a:off x="8321040" y="5550408"/>
            <a:ext cx="2880360" cy="219456"/>
          </a:xfrm>
          <a:prstGeom prst="rect">
            <a:avLst/>
          </a:prstGeom>
          <a:noFill/>
          <a:ln/>
        </p:spPr>
        <p:txBody>
          <a:bodyPr wrap="square" lIns="0" tIns="0" rIns="0" bIns="0" rtlCol="0" anchor="ctr"/>
          <a:lstStyle/>
          <a:p>
            <a:pPr algn="ctr" indent="0" marL="0">
              <a:buNone/>
            </a:pPr>
            <a:r>
              <a:rPr lang="en-US" sz="1500" b="1" dirty="0">
                <a:solidFill>
                  <a:srgbClr val="9354C9"/>
                </a:solidFill>
                <a:latin typeface="Arial" pitchFamily="34" charset="0"/>
                <a:ea typeface="Arial" pitchFamily="34" charset="-122"/>
                <a:cs typeface="Arial" pitchFamily="34" charset="-120"/>
              </a:rPr>
              <a:t>↓</a:t>
            </a:r>
            <a:endParaRPr lang="en-US" sz="1500" dirty="0"/>
          </a:p>
        </p:txBody>
      </p:sp>
      <p:sp>
        <p:nvSpPr>
          <p:cNvPr id="75" name="Shape 67"/>
          <p:cNvSpPr/>
          <p:nvPr/>
        </p:nvSpPr>
        <p:spPr>
          <a:xfrm>
            <a:off x="8321040" y="5769864"/>
            <a:ext cx="2880360" cy="475488"/>
          </a:xfrm>
          <a:prstGeom prst="roundRect">
            <a:avLst>
              <a:gd name="adj" fmla="val 19231"/>
            </a:avLst>
          </a:prstGeom>
          <a:solidFill>
            <a:srgbClr val="E8F6EF"/>
          </a:solidFill>
          <a:ln w="12700">
            <a:solidFill>
              <a:srgbClr val="D9E7E7"/>
            </a:solidFill>
            <a:prstDash val="solid"/>
          </a:ln>
        </p:spPr>
      </p:sp>
      <p:sp>
        <p:nvSpPr>
          <p:cNvPr id="76" name="Text 68"/>
          <p:cNvSpPr/>
          <p:nvPr/>
        </p:nvSpPr>
        <p:spPr>
          <a:xfrm>
            <a:off x="8458200" y="5769864"/>
            <a:ext cx="2606040" cy="475488"/>
          </a:xfrm>
          <a:prstGeom prst="rect">
            <a:avLst/>
          </a:prstGeom>
          <a:noFill/>
          <a:ln/>
        </p:spPr>
        <p:txBody>
          <a:bodyPr wrap="square" lIns="0" tIns="0" rIns="0" bIns="0" rtlCol="0" anchor="ctr"/>
          <a:lstStyle/>
          <a:p>
            <a:pPr algn="ctr" indent="0" marL="0">
              <a:buNone/>
            </a:pPr>
            <a:r>
              <a:rPr lang="en-US" sz="1250" b="1" dirty="0">
                <a:solidFill>
                  <a:srgbClr val="2F9C77"/>
                </a:solidFill>
                <a:latin typeface="Arial" pitchFamily="34" charset="0"/>
                <a:ea typeface="Arial" pitchFamily="34" charset="-122"/>
                <a:cs typeface="Arial" pitchFamily="34" charset="-120"/>
              </a:rPr>
              <a:t>Surfaces in their feed</a:t>
            </a:r>
            <a:pPr algn="ctr" indent="0" marL="0">
              <a:buNone/>
            </a:pPr>
            <a:endParaRPr lang="en-US" sz="1250" dirty="0"/>
          </a:p>
        </p:txBody>
      </p:sp>
      <p:sp>
        <p:nvSpPr>
          <p:cNvPr id="77" name="Text 69"/>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78" name="Text 70"/>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8229600" y="-2194560"/>
            <a:ext cx="6400800" cy="6400800"/>
          </a:xfrm>
          <a:prstGeom prst="ellipse">
            <a:avLst/>
          </a:prstGeom>
          <a:solidFill>
            <a:srgbClr val="9354C9">
              <a:alpha val="22000"/>
            </a:srgbClr>
          </a:solidFill>
          <a:ln/>
        </p:spPr>
      </p:sp>
      <p:sp>
        <p:nvSpPr>
          <p:cNvPr id="3" name="Shape 1"/>
          <p:cNvSpPr/>
          <p:nvPr/>
        </p:nvSpPr>
        <p:spPr>
          <a:xfrm>
            <a:off x="-2377440" y="3291840"/>
            <a:ext cx="5943600" cy="5943600"/>
          </a:xfrm>
          <a:prstGeom prst="ellipse">
            <a:avLst/>
          </a:prstGeom>
          <a:solidFill>
            <a:srgbClr val="39FFFF">
              <a:alpha val="10000"/>
            </a:srgbClr>
          </a:solidFill>
          <a:ln/>
        </p:spPr>
      </p:sp>
      <p:sp>
        <p:nvSpPr>
          <p:cNvPr id="4" name="Text 2"/>
          <p:cNvSpPr/>
          <p:nvPr/>
        </p:nvSpPr>
        <p:spPr>
          <a:xfrm>
            <a:off x="7680960" y="640080"/>
            <a:ext cx="4206240" cy="5486400"/>
          </a:xfrm>
          <a:prstGeom prst="rect">
            <a:avLst/>
          </a:prstGeom>
          <a:noFill/>
          <a:ln/>
        </p:spPr>
        <p:txBody>
          <a:bodyPr wrap="square" lIns="0" tIns="0" rIns="0" bIns="0" rtlCol="0" anchor="ctr"/>
          <a:lstStyle/>
          <a:p>
            <a:pPr algn="r" indent="0" marL="0">
              <a:buNone/>
            </a:pPr>
            <a:r>
              <a:rPr lang="en-US" sz="30000" b="1" dirty="0">
                <a:solidFill>
                  <a:srgbClr val="2C2040"/>
                </a:solidFill>
                <a:latin typeface="Georgia" pitchFamily="34" charset="0"/>
                <a:ea typeface="Georgia" pitchFamily="34" charset="-122"/>
                <a:cs typeface="Georgia" pitchFamily="34" charset="-120"/>
              </a:rPr>
              <a:t>03</a:t>
            </a:r>
            <a:endParaRPr lang="en-US" sz="30000" dirty="0"/>
          </a:p>
        </p:txBody>
      </p:sp>
      <p:sp>
        <p:nvSpPr>
          <p:cNvPr id="5" name="Text 3"/>
          <p:cNvSpPr/>
          <p:nvPr/>
        </p:nvSpPr>
        <p:spPr>
          <a:xfrm>
            <a:off x="822960" y="1463040"/>
            <a:ext cx="9144000" cy="365760"/>
          </a:xfrm>
          <a:prstGeom prst="rect">
            <a:avLst/>
          </a:prstGeom>
          <a:noFill/>
          <a:ln/>
        </p:spPr>
        <p:txBody>
          <a:bodyPr wrap="square" lIns="0" tIns="0" rIns="0" bIns="0" rtlCol="0" anchor="ctr"/>
          <a:lstStyle/>
          <a:p>
            <a:pPr indent="0" marL="0">
              <a:buNone/>
            </a:pPr>
            <a:r>
              <a:rPr lang="en-US" sz="1400" b="1" spc="300" kern="0" dirty="0">
                <a:solidFill>
                  <a:srgbClr val="39FFFF"/>
                </a:solidFill>
                <a:latin typeface="Arial" pitchFamily="34" charset="0"/>
                <a:ea typeface="Arial" pitchFamily="34" charset="-122"/>
                <a:cs typeface="Arial" pitchFamily="34" charset="-120"/>
              </a:rPr>
              <a:t>THEME 03    ·    Next    ·    JULY 2026</a:t>
            </a:r>
            <a:endParaRPr lang="en-US" sz="1400" dirty="0"/>
          </a:p>
        </p:txBody>
      </p:sp>
      <p:sp>
        <p:nvSpPr>
          <p:cNvPr id="6" name="Text 4"/>
          <p:cNvSpPr/>
          <p:nvPr/>
        </p:nvSpPr>
        <p:spPr>
          <a:xfrm>
            <a:off x="786384" y="2057400"/>
            <a:ext cx="7680960" cy="1828800"/>
          </a:xfrm>
          <a:prstGeom prst="rect">
            <a:avLst/>
          </a:prstGeom>
          <a:noFill/>
          <a:ln/>
        </p:spPr>
        <p:txBody>
          <a:bodyPr wrap="square" lIns="0" tIns="0" rIns="0" bIns="0" rtlCol="0" anchor="ctr"/>
          <a:lstStyle/>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Own our data</a:t>
            </a:r>
            <a:endParaRPr lang="en-US" sz="5000" dirty="0"/>
          </a:p>
        </p:txBody>
      </p:sp>
      <p:sp>
        <p:nvSpPr>
          <p:cNvPr id="7" name="Text 5"/>
          <p:cNvSpPr/>
          <p:nvPr/>
        </p:nvSpPr>
        <p:spPr>
          <a:xfrm>
            <a:off x="822960" y="4114800"/>
            <a:ext cx="7772400" cy="1188720"/>
          </a:xfrm>
          <a:prstGeom prst="rect">
            <a:avLst/>
          </a:prstGeom>
          <a:noFill/>
          <a:ln/>
        </p:spPr>
        <p:txBody>
          <a:bodyPr wrap="square" lIns="0" tIns="0" rIns="0" bIns="0" rtlCol="0" anchor="ctr"/>
          <a:lstStyle/>
          <a:p>
            <a:pPr indent="0" marL="0">
              <a:lnSpc>
                <a:spcPct val="130000"/>
              </a:lnSpc>
              <a:buNone/>
            </a:pPr>
            <a:r>
              <a:rPr lang="en-US" sz="1600" dirty="0">
                <a:solidFill>
                  <a:srgbClr val="9FB0C6"/>
                </a:solidFill>
                <a:latin typeface="Arial" pitchFamily="34" charset="0"/>
                <a:ea typeface="Arial" pitchFamily="34" charset="-122"/>
                <a:cs typeface="Arial" pitchFamily="34" charset="-120"/>
              </a:rPr>
              <a:t>Today we re-pay outside providers for the same company and people data again and again, so cost climbs with usage and nothing we learn is kept. We build our own data asset instead.</a:t>
            </a:r>
            <a:endParaRPr lang="en-US" sz="1600" dirty="0"/>
          </a:p>
        </p:txBody>
      </p:sp>
      <p:sp>
        <p:nvSpPr>
          <p:cNvPr id="8" name="Text 6"/>
          <p:cNvSpPr/>
          <p:nvPr/>
        </p:nvSpPr>
        <p:spPr>
          <a:xfrm>
            <a:off x="822960" y="5413248"/>
            <a:ext cx="3657600" cy="658368"/>
          </a:xfrm>
          <a:prstGeom prst="rect">
            <a:avLst/>
          </a:prstGeom>
          <a:noFill/>
          <a:ln/>
        </p:spPr>
        <p:txBody>
          <a:bodyPr wrap="square" lIns="0" tIns="0" rIns="0" bIns="0" rtlCol="0" anchor="ctr"/>
          <a:lstStyle/>
          <a:p>
            <a:pPr indent="0" marL="0">
              <a:buNone/>
            </a:pPr>
            <a:r>
              <a:rPr lang="en-US" sz="3000" b="1" dirty="0">
                <a:solidFill>
                  <a:srgbClr val="39FFFF"/>
                </a:solidFill>
                <a:latin typeface="Georgia" pitchFamily="34" charset="0"/>
                <a:ea typeface="Georgia" pitchFamily="34" charset="-122"/>
                <a:cs typeface="Georgia" pitchFamily="34" charset="-120"/>
              </a:rPr>
              <a:t>Pay once</a:t>
            </a:r>
            <a:endParaRPr lang="en-US" sz="3000" dirty="0"/>
          </a:p>
        </p:txBody>
      </p:sp>
      <p:sp>
        <p:nvSpPr>
          <p:cNvPr id="9" name="Text 7"/>
          <p:cNvSpPr/>
          <p:nvPr/>
        </p:nvSpPr>
        <p:spPr>
          <a:xfrm>
            <a:off x="841248" y="6053328"/>
            <a:ext cx="10515600" cy="320040"/>
          </a:xfrm>
          <a:prstGeom prst="rect">
            <a:avLst/>
          </a:prstGeom>
          <a:noFill/>
          <a:ln/>
        </p:spPr>
        <p:txBody>
          <a:bodyPr wrap="square" lIns="0" tIns="0" rIns="0" bIns="0" rtlCol="0" anchor="ctr"/>
          <a:lstStyle/>
          <a:p>
            <a:pPr indent="0" marL="0">
              <a:buNone/>
            </a:pPr>
            <a:r>
              <a:rPr lang="en-US" sz="1150" b="1" dirty="0">
                <a:solidFill>
                  <a:srgbClr val="FFFFFF"/>
                </a:solidFill>
                <a:latin typeface="Arial" pitchFamily="34" charset="0"/>
                <a:ea typeface="Arial" pitchFamily="34" charset="-122"/>
                <a:cs typeface="Arial" pitchFamily="34" charset="-120"/>
              </a:rPr>
              <a:t>Reuse data we already have   </a:t>
            </a:r>
            <a:pPr indent="0" marL="0">
              <a:buNone/>
            </a:pPr>
            <a:r>
              <a:rPr lang="en-US" sz="1150" dirty="0">
                <a:solidFill>
                  <a:srgbClr val="9FB0C6"/>
                </a:solidFill>
                <a:latin typeface="Arial" pitchFamily="34" charset="0"/>
                <a:ea typeface="Arial" pitchFamily="34" charset="-122"/>
                <a:cs typeface="Arial" pitchFamily="34" charset="-120"/>
              </a:rPr>
              <a:t>stop re-buying what we already know</a:t>
            </a:r>
            <a:endParaRPr lang="en-US" sz="1150" dirty="0"/>
          </a:p>
        </p:txBody>
      </p:sp>
      <p:sp>
        <p:nvSpPr>
          <p:cNvPr id="10" name="Text 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11" name="Text 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457200"/>
            <a:ext cx="1783080" cy="420624"/>
          </a:xfrm>
          <a:prstGeom prst="roundRect">
            <a:avLst>
              <a:gd name="adj" fmla="val 50000"/>
            </a:avLst>
          </a:prstGeom>
          <a:solidFill>
            <a:srgbClr val="9354C9"/>
          </a:solidFill>
          <a:ln/>
        </p:spPr>
      </p:sp>
      <p:sp>
        <p:nvSpPr>
          <p:cNvPr id="3" name="Text 1"/>
          <p:cNvSpPr/>
          <p:nvPr/>
        </p:nvSpPr>
        <p:spPr>
          <a:xfrm>
            <a:off x="548640" y="457200"/>
            <a:ext cx="1783080" cy="420624"/>
          </a:xfrm>
          <a:prstGeom prst="rect">
            <a:avLst/>
          </a:prstGeom>
          <a:noFill/>
          <a:ln/>
        </p:spPr>
        <p:txBody>
          <a:bodyPr wrap="square" lIns="0" tIns="0" rIns="0" bIns="0" rtlCol="0" anchor="ctr"/>
          <a:lstStyle/>
          <a:p>
            <a:pPr algn="ctr" indent="0" marL="0">
              <a:buNone/>
            </a:pPr>
            <a:r>
              <a:rPr lang="en-US" sz="1150" b="1" spc="150" kern="0" dirty="0">
                <a:solidFill>
                  <a:srgbClr val="FFFFFF"/>
                </a:solidFill>
                <a:latin typeface="Arial" pitchFamily="34" charset="0"/>
                <a:ea typeface="Arial" pitchFamily="34" charset="-122"/>
                <a:cs typeface="Arial" pitchFamily="34" charset="-120"/>
              </a:rPr>
              <a:t>JULY 2026</a:t>
            </a:r>
            <a:endParaRPr lang="en-US" sz="1150" dirty="0"/>
          </a:p>
        </p:txBody>
      </p:sp>
      <p:sp>
        <p:nvSpPr>
          <p:cNvPr id="4" name="Text 2"/>
          <p:cNvSpPr/>
          <p:nvPr/>
        </p:nvSpPr>
        <p:spPr>
          <a:xfrm>
            <a:off x="2468880" y="521208"/>
            <a:ext cx="274320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03</a:t>
            </a:r>
            <a:endParaRPr lang="en-US" sz="1100" dirty="0"/>
          </a:p>
        </p:txBody>
      </p:sp>
      <p:sp>
        <p:nvSpPr>
          <p:cNvPr id="5" name="Text 3"/>
          <p:cNvSpPr/>
          <p:nvPr/>
        </p:nvSpPr>
        <p:spPr>
          <a:xfrm>
            <a:off x="548640" y="950976"/>
            <a:ext cx="7315200" cy="640080"/>
          </a:xfrm>
          <a:prstGeom prst="rect">
            <a:avLst/>
          </a:prstGeom>
          <a:noFill/>
          <a:ln/>
        </p:spPr>
        <p:txBody>
          <a:bodyPr wrap="square" lIns="0" tIns="0" rIns="0" bIns="0" rtlCol="0" anchor="ctr"/>
          <a:lstStyle/>
          <a:p>
            <a:pPr indent="0" marL="0">
              <a:buNone/>
            </a:pPr>
            <a:r>
              <a:rPr lang="en-US" sz="2700" b="1" dirty="0">
                <a:solidFill>
                  <a:srgbClr val="15101F"/>
                </a:solidFill>
                <a:latin typeface="Georgia" pitchFamily="34" charset="0"/>
                <a:ea typeface="Georgia" pitchFamily="34" charset="-122"/>
                <a:cs typeface="Georgia" pitchFamily="34" charset="-120"/>
              </a:rPr>
              <a:t>Own our data</a:t>
            </a:r>
            <a:endParaRPr lang="en-US" sz="2700" dirty="0"/>
          </a:p>
        </p:txBody>
      </p:sp>
      <p:pic>
        <p:nvPicPr>
          <p:cNvPr id="6" name="Image 0" descr="Own our data diagram">    </p:cNvPr>
          <p:cNvPicPr>
            <a:picLocks noChangeAspect="1"/>
          </p:cNvPicPr>
          <p:nvPr/>
        </p:nvPicPr>
        <p:blipFill>
          <a:blip r:embed="rId1"/>
          <a:stretch>
            <a:fillRect/>
          </a:stretch>
        </p:blipFill>
        <p:spPr>
          <a:xfrm>
            <a:off x="548640" y="1810512"/>
            <a:ext cx="7040880" cy="3222098"/>
          </a:xfrm>
          <a:prstGeom prst="rect">
            <a:avLst/>
          </a:prstGeom>
        </p:spPr>
      </p:pic>
      <p:sp>
        <p:nvSpPr>
          <p:cNvPr id="7" name="Text 4"/>
          <p:cNvSpPr/>
          <p:nvPr/>
        </p:nvSpPr>
        <p:spPr>
          <a:xfrm>
            <a:off x="548640" y="5178914"/>
            <a:ext cx="7040880" cy="548640"/>
          </a:xfrm>
          <a:prstGeom prst="rect">
            <a:avLst/>
          </a:prstGeom>
          <a:noFill/>
          <a:ln/>
        </p:spPr>
        <p:txBody>
          <a:bodyPr wrap="square" lIns="0" tIns="0" rIns="0" bIns="0" rtlCol="0" anchor="ctr"/>
          <a:lstStyle/>
          <a:p>
            <a:pPr indent="0" marL="0">
              <a:lnSpc>
                <a:spcPct val="120000"/>
              </a:lnSpc>
              <a:buNone/>
            </a:pPr>
            <a:r>
              <a:rPr lang="en-US" sz="1250" i="1" dirty="0">
                <a:solidFill>
                  <a:srgbClr val="6E6580"/>
                </a:solidFill>
                <a:latin typeface="Arial" pitchFamily="34" charset="0"/>
                <a:ea typeface="Arial" pitchFamily="34" charset="-122"/>
                <a:cs typeface="Arial" pitchFamily="34" charset="-120"/>
              </a:rPr>
              <a:t>Serve from our own data first, and pay an outside provider only when something is genuinely new.</a:t>
            </a:r>
            <a:endParaRPr lang="en-US" sz="1250" dirty="0"/>
          </a:p>
        </p:txBody>
      </p:sp>
      <p:sp>
        <p:nvSpPr>
          <p:cNvPr id="8" name="Shape 5"/>
          <p:cNvSpPr/>
          <p:nvPr/>
        </p:nvSpPr>
        <p:spPr>
          <a:xfrm>
            <a:off x="7818120" y="1810512"/>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9" name="Shape 6"/>
          <p:cNvSpPr/>
          <p:nvPr/>
        </p:nvSpPr>
        <p:spPr>
          <a:xfrm>
            <a:off x="8092440" y="2084832"/>
            <a:ext cx="457200" cy="457200"/>
          </a:xfrm>
          <a:prstGeom prst="ellipse">
            <a:avLst/>
          </a:prstGeom>
          <a:solidFill>
            <a:srgbClr val="9354C9"/>
          </a:solidFill>
          <a:ln/>
        </p:spPr>
      </p:sp>
      <p:sp>
        <p:nvSpPr>
          <p:cNvPr id="10" name="Text 7"/>
          <p:cNvSpPr/>
          <p:nvPr/>
        </p:nvSpPr>
        <p:spPr>
          <a:xfrm>
            <a:off x="8092440" y="2084832"/>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11" name="Text 8"/>
          <p:cNvSpPr/>
          <p:nvPr/>
        </p:nvSpPr>
        <p:spPr>
          <a:xfrm>
            <a:off x="8686800" y="2084832"/>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One source of truth</a:t>
            </a:r>
            <a:endParaRPr lang="en-US" sz="1450" dirty="0"/>
          </a:p>
        </p:txBody>
      </p:sp>
      <p:sp>
        <p:nvSpPr>
          <p:cNvPr id="12" name="Text 9"/>
          <p:cNvSpPr/>
          <p:nvPr/>
        </p:nvSpPr>
        <p:spPr>
          <a:xfrm>
            <a:off x="8110728" y="2615184"/>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A single, trusted record of every company and person we touch.</a:t>
            </a:r>
            <a:endParaRPr lang="en-US" sz="1200" dirty="0"/>
          </a:p>
        </p:txBody>
      </p:sp>
      <p:sp>
        <p:nvSpPr>
          <p:cNvPr id="13" name="Shape 10"/>
          <p:cNvSpPr/>
          <p:nvPr/>
        </p:nvSpPr>
        <p:spPr>
          <a:xfrm>
            <a:off x="7818120" y="3322320"/>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4" name="Shape 11"/>
          <p:cNvSpPr/>
          <p:nvPr/>
        </p:nvSpPr>
        <p:spPr>
          <a:xfrm>
            <a:off x="8092440" y="3596640"/>
            <a:ext cx="457200" cy="457200"/>
          </a:xfrm>
          <a:prstGeom prst="ellipse">
            <a:avLst/>
          </a:prstGeom>
          <a:solidFill>
            <a:srgbClr val="9354C9"/>
          </a:solidFill>
          <a:ln/>
        </p:spPr>
      </p:sp>
      <p:sp>
        <p:nvSpPr>
          <p:cNvPr id="15" name="Text 12"/>
          <p:cNvSpPr/>
          <p:nvPr/>
        </p:nvSpPr>
        <p:spPr>
          <a:xfrm>
            <a:off x="8092440" y="3596640"/>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6" name="Text 13"/>
          <p:cNvSpPr/>
          <p:nvPr/>
        </p:nvSpPr>
        <p:spPr>
          <a:xfrm>
            <a:off x="8686800" y="3596640"/>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Pay only for what's new</a:t>
            </a:r>
            <a:endParaRPr lang="en-US" sz="1450" dirty="0"/>
          </a:p>
        </p:txBody>
      </p:sp>
      <p:sp>
        <p:nvSpPr>
          <p:cNvPr id="17" name="Text 14"/>
          <p:cNvSpPr/>
          <p:nvPr/>
        </p:nvSpPr>
        <p:spPr>
          <a:xfrm>
            <a:off x="8110728" y="4126992"/>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We serve from our own data first and only pay for genuinely new information.</a:t>
            </a:r>
            <a:endParaRPr lang="en-US" sz="1200" dirty="0"/>
          </a:p>
        </p:txBody>
      </p:sp>
      <p:sp>
        <p:nvSpPr>
          <p:cNvPr id="18" name="Shape 15"/>
          <p:cNvSpPr/>
          <p:nvPr/>
        </p:nvSpPr>
        <p:spPr>
          <a:xfrm>
            <a:off x="7818120" y="4834128"/>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6"/>
          <p:cNvSpPr/>
          <p:nvPr/>
        </p:nvSpPr>
        <p:spPr>
          <a:xfrm>
            <a:off x="8092440" y="5108448"/>
            <a:ext cx="457200" cy="457200"/>
          </a:xfrm>
          <a:prstGeom prst="ellipse">
            <a:avLst/>
          </a:prstGeom>
          <a:solidFill>
            <a:srgbClr val="9354C9"/>
          </a:solidFill>
          <a:ln/>
        </p:spPr>
      </p:sp>
      <p:sp>
        <p:nvSpPr>
          <p:cNvPr id="20" name="Text 17"/>
          <p:cNvSpPr/>
          <p:nvPr/>
        </p:nvSpPr>
        <p:spPr>
          <a:xfrm>
            <a:off x="8092440" y="5108448"/>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21" name="Text 18"/>
          <p:cNvSpPr/>
          <p:nvPr/>
        </p:nvSpPr>
        <p:spPr>
          <a:xfrm>
            <a:off x="8686800" y="5108448"/>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A compounding asset</a:t>
            </a:r>
            <a:endParaRPr lang="en-US" sz="1450" dirty="0"/>
          </a:p>
        </p:txBody>
      </p:sp>
      <p:sp>
        <p:nvSpPr>
          <p:cNvPr id="22" name="Text 19"/>
          <p:cNvSpPr/>
          <p:nvPr/>
        </p:nvSpPr>
        <p:spPr>
          <a:xfrm>
            <a:off x="8110728" y="5638800"/>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What we learn is kept and reused, so cost stops climbing with usage.</a:t>
            </a:r>
            <a:endParaRPr lang="en-US" sz="1200" dirty="0"/>
          </a:p>
        </p:txBody>
      </p:sp>
      <p:sp>
        <p:nvSpPr>
          <p:cNvPr id="23" name="Text 20"/>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4" name="Text 21"/>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20624"/>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THEME 03  ·  OUR DATA ASSET</a:t>
            </a:r>
            <a:endParaRPr lang="en-US" sz="1250" dirty="0"/>
          </a:p>
        </p:txBody>
      </p:sp>
      <p:sp>
        <p:nvSpPr>
          <p:cNvPr id="3" name="Text 1"/>
          <p:cNvSpPr/>
          <p:nvPr/>
        </p:nvSpPr>
        <p:spPr>
          <a:xfrm>
            <a:off x="548640" y="768096"/>
            <a:ext cx="11064240" cy="548640"/>
          </a:xfrm>
          <a:prstGeom prst="rect">
            <a:avLst/>
          </a:prstGeom>
          <a:noFill/>
          <a:ln/>
        </p:spPr>
        <p:txBody>
          <a:bodyPr wrap="square" lIns="0" tIns="0" rIns="0" bIns="0" rtlCol="0" anchor="ctr"/>
          <a:lstStyle/>
          <a:p>
            <a:pPr indent="0" marL="0">
              <a:buNone/>
            </a:pPr>
            <a:r>
              <a:rPr lang="en-US" sz="3000" b="1" dirty="0">
                <a:solidFill>
                  <a:srgbClr val="15101F"/>
                </a:solidFill>
                <a:latin typeface="Georgia" pitchFamily="34" charset="0"/>
                <a:ea typeface="Georgia" pitchFamily="34" charset="-122"/>
                <a:cs typeface="Georgia" pitchFamily="34" charset="-120"/>
              </a:rPr>
              <a:t>Our intelligence databases</a:t>
            </a:r>
            <a:endParaRPr lang="en-US" sz="3000" dirty="0"/>
          </a:p>
        </p:txBody>
      </p:sp>
      <p:sp>
        <p:nvSpPr>
          <p:cNvPr id="4" name="Text 2"/>
          <p:cNvSpPr/>
          <p:nvPr/>
        </p:nvSpPr>
        <p:spPr>
          <a:xfrm>
            <a:off x="548640" y="1371600"/>
            <a:ext cx="11064240" cy="365760"/>
          </a:xfrm>
          <a:prstGeom prst="rect">
            <a:avLst/>
          </a:prstGeom>
          <a:noFill/>
          <a:ln/>
        </p:spPr>
        <p:txBody>
          <a:bodyPr wrap="square" lIns="0" tIns="0" rIns="0" bIns="0" rtlCol="0" anchor="ctr"/>
          <a:lstStyle/>
          <a:p>
            <a:pPr indent="0" marL="0">
              <a:buNone/>
            </a:pPr>
            <a:r>
              <a:rPr lang="en-US" sz="1400" dirty="0">
                <a:solidFill>
                  <a:srgbClr val="3A3346"/>
                </a:solidFill>
                <a:latin typeface="Arial" pitchFamily="34" charset="0"/>
                <a:ea typeface="Arial" pitchFamily="34" charset="-122"/>
                <a:cs typeface="Arial" pitchFamily="34" charset="-120"/>
              </a:rPr>
              <a:t>Three connected databases build one compounding view of every company and person, and surface the right leads to each customer.</a:t>
            </a:r>
            <a:endParaRPr lang="en-US" sz="1400" dirty="0"/>
          </a:p>
        </p:txBody>
      </p:sp>
      <p:pic>
        <p:nvPicPr>
          <p:cNvPr id="5" name="Image 0" descr="Company, people, and signals databases, built on shared sources, feeding a per-customer signal feed.">    </p:cNvPr>
          <p:cNvPicPr>
            <a:picLocks noChangeAspect="1"/>
          </p:cNvPicPr>
          <p:nvPr/>
        </p:nvPicPr>
        <p:blipFill>
          <a:blip r:embed="rId1"/>
          <a:stretch>
            <a:fillRect/>
          </a:stretch>
        </p:blipFill>
        <p:spPr>
          <a:xfrm>
            <a:off x="960120" y="2011680"/>
            <a:ext cx="10241280" cy="3996597"/>
          </a:xfrm>
          <a:prstGeom prst="rect">
            <a:avLst/>
          </a:prstGeom>
        </p:spPr>
      </p:pic>
      <p:sp>
        <p:nvSpPr>
          <p:cNvPr id="6" name="Text 3"/>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7" name="Text 4"/>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8229600" y="-2194560"/>
            <a:ext cx="6400800" cy="6400800"/>
          </a:xfrm>
          <a:prstGeom prst="ellipse">
            <a:avLst/>
          </a:prstGeom>
          <a:solidFill>
            <a:srgbClr val="9354C9">
              <a:alpha val="22000"/>
            </a:srgbClr>
          </a:solidFill>
          <a:ln/>
        </p:spPr>
      </p:sp>
      <p:sp>
        <p:nvSpPr>
          <p:cNvPr id="3" name="Shape 1"/>
          <p:cNvSpPr/>
          <p:nvPr/>
        </p:nvSpPr>
        <p:spPr>
          <a:xfrm>
            <a:off x="-2377440" y="3291840"/>
            <a:ext cx="5943600" cy="5943600"/>
          </a:xfrm>
          <a:prstGeom prst="ellipse">
            <a:avLst/>
          </a:prstGeom>
          <a:solidFill>
            <a:srgbClr val="39FFFF">
              <a:alpha val="10000"/>
            </a:srgbClr>
          </a:solidFill>
          <a:ln/>
        </p:spPr>
      </p:sp>
      <p:sp>
        <p:nvSpPr>
          <p:cNvPr id="4" name="Text 2"/>
          <p:cNvSpPr/>
          <p:nvPr/>
        </p:nvSpPr>
        <p:spPr>
          <a:xfrm>
            <a:off x="7680960" y="640080"/>
            <a:ext cx="4206240" cy="5486400"/>
          </a:xfrm>
          <a:prstGeom prst="rect">
            <a:avLst/>
          </a:prstGeom>
          <a:noFill/>
          <a:ln/>
        </p:spPr>
        <p:txBody>
          <a:bodyPr wrap="square" lIns="0" tIns="0" rIns="0" bIns="0" rtlCol="0" anchor="ctr"/>
          <a:lstStyle/>
          <a:p>
            <a:pPr algn="r" indent="0" marL="0">
              <a:buNone/>
            </a:pPr>
            <a:r>
              <a:rPr lang="en-US" sz="30000" b="1" dirty="0">
                <a:solidFill>
                  <a:srgbClr val="2C2040"/>
                </a:solidFill>
                <a:latin typeface="Georgia" pitchFamily="34" charset="0"/>
                <a:ea typeface="Georgia" pitchFamily="34" charset="-122"/>
                <a:cs typeface="Georgia" pitchFamily="34" charset="-120"/>
              </a:rPr>
              <a:t>04</a:t>
            </a:r>
            <a:endParaRPr lang="en-US" sz="30000" dirty="0"/>
          </a:p>
        </p:txBody>
      </p:sp>
      <p:sp>
        <p:nvSpPr>
          <p:cNvPr id="5" name="Text 3"/>
          <p:cNvSpPr/>
          <p:nvPr/>
        </p:nvSpPr>
        <p:spPr>
          <a:xfrm>
            <a:off x="822960" y="1463040"/>
            <a:ext cx="9144000" cy="365760"/>
          </a:xfrm>
          <a:prstGeom prst="rect">
            <a:avLst/>
          </a:prstGeom>
          <a:noFill/>
          <a:ln/>
        </p:spPr>
        <p:txBody>
          <a:bodyPr wrap="square" lIns="0" tIns="0" rIns="0" bIns="0" rtlCol="0" anchor="ctr"/>
          <a:lstStyle/>
          <a:p>
            <a:pPr indent="0" marL="0">
              <a:buNone/>
            </a:pPr>
            <a:r>
              <a:rPr lang="en-US" sz="1400" b="1" spc="300" kern="0" dirty="0">
                <a:solidFill>
                  <a:srgbClr val="39FFFF"/>
                </a:solidFill>
                <a:latin typeface="Arial" pitchFamily="34" charset="0"/>
                <a:ea typeface="Arial" pitchFamily="34" charset="-122"/>
                <a:cs typeface="Arial" pitchFamily="34" charset="-120"/>
              </a:rPr>
              <a:t>THEME 04    ·    Later    ·    AUGUST 2026</a:t>
            </a:r>
            <a:endParaRPr lang="en-US" sz="1400" dirty="0"/>
          </a:p>
        </p:txBody>
      </p:sp>
      <p:sp>
        <p:nvSpPr>
          <p:cNvPr id="6" name="Text 4"/>
          <p:cNvSpPr/>
          <p:nvPr/>
        </p:nvSpPr>
        <p:spPr>
          <a:xfrm>
            <a:off x="786384" y="2057400"/>
            <a:ext cx="7680960" cy="1828800"/>
          </a:xfrm>
          <a:prstGeom prst="rect">
            <a:avLst/>
          </a:prstGeom>
          <a:noFill/>
          <a:ln/>
        </p:spPr>
        <p:txBody>
          <a:bodyPr wrap="square" lIns="0" tIns="0" rIns="0" bIns="0" rtlCol="0" anchor="ctr"/>
          <a:lstStyle/>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New features and workflows</a:t>
            </a:r>
            <a:endParaRPr lang="en-US" sz="5000" dirty="0"/>
          </a:p>
        </p:txBody>
      </p:sp>
      <p:sp>
        <p:nvSpPr>
          <p:cNvPr id="7" name="Text 5"/>
          <p:cNvSpPr/>
          <p:nvPr/>
        </p:nvSpPr>
        <p:spPr>
          <a:xfrm>
            <a:off x="822960" y="4114800"/>
            <a:ext cx="7772400" cy="1188720"/>
          </a:xfrm>
          <a:prstGeom prst="rect">
            <a:avLst/>
          </a:prstGeom>
          <a:noFill/>
          <a:ln/>
        </p:spPr>
        <p:txBody>
          <a:bodyPr wrap="square" lIns="0" tIns="0" rIns="0" bIns="0" rtlCol="0" anchor="ctr"/>
          <a:lstStyle/>
          <a:p>
            <a:pPr indent="0" marL="0">
              <a:lnSpc>
                <a:spcPct val="130000"/>
              </a:lnSpc>
              <a:buNone/>
            </a:pPr>
            <a:r>
              <a:rPr lang="en-US" sz="1600" dirty="0">
                <a:solidFill>
                  <a:srgbClr val="9FB0C6"/>
                </a:solidFill>
                <a:latin typeface="Arial" pitchFamily="34" charset="0"/>
                <a:ea typeface="Arial" pitchFamily="34" charset="-122"/>
                <a:cs typeface="Arial" pitchFamily="34" charset="-120"/>
              </a:rPr>
              <a:t>With a dependable foundation and our own data in place, we shift from fixing to building, launching new product features and automations far faster.</a:t>
            </a:r>
            <a:endParaRPr lang="en-US" sz="1600" dirty="0"/>
          </a:p>
        </p:txBody>
      </p:sp>
      <p:sp>
        <p:nvSpPr>
          <p:cNvPr id="8" name="Text 6"/>
          <p:cNvSpPr/>
          <p:nvPr/>
        </p:nvSpPr>
        <p:spPr>
          <a:xfrm>
            <a:off x="822960" y="5413248"/>
            <a:ext cx="3657600" cy="658368"/>
          </a:xfrm>
          <a:prstGeom prst="rect">
            <a:avLst/>
          </a:prstGeom>
          <a:noFill/>
          <a:ln/>
        </p:spPr>
        <p:txBody>
          <a:bodyPr wrap="square" lIns="0" tIns="0" rIns="0" bIns="0" rtlCol="0" anchor="ctr"/>
          <a:lstStyle/>
          <a:p>
            <a:pPr indent="0" marL="0">
              <a:buNone/>
            </a:pPr>
            <a:r>
              <a:rPr lang="en-US" sz="2200" b="1" dirty="0">
                <a:solidFill>
                  <a:srgbClr val="39FFFF"/>
                </a:solidFill>
                <a:latin typeface="Georgia" pitchFamily="34" charset="0"/>
                <a:ea typeface="Georgia" pitchFamily="34" charset="-122"/>
                <a:cs typeface="Georgia" pitchFamily="34" charset="-120"/>
              </a:rPr>
              <a:t>Compounding</a:t>
            </a:r>
            <a:endParaRPr lang="en-US" sz="2200" dirty="0"/>
          </a:p>
        </p:txBody>
      </p:sp>
      <p:sp>
        <p:nvSpPr>
          <p:cNvPr id="9" name="Text 7"/>
          <p:cNvSpPr/>
          <p:nvPr/>
        </p:nvSpPr>
        <p:spPr>
          <a:xfrm>
            <a:off x="841248" y="6053328"/>
            <a:ext cx="10515600" cy="320040"/>
          </a:xfrm>
          <a:prstGeom prst="rect">
            <a:avLst/>
          </a:prstGeom>
          <a:noFill/>
          <a:ln/>
        </p:spPr>
        <p:txBody>
          <a:bodyPr wrap="square" lIns="0" tIns="0" rIns="0" bIns="0" rtlCol="0" anchor="ctr"/>
          <a:lstStyle/>
          <a:p>
            <a:pPr indent="0" marL="0">
              <a:buNone/>
            </a:pPr>
            <a:r>
              <a:rPr lang="en-US" sz="1150" b="1" dirty="0">
                <a:solidFill>
                  <a:srgbClr val="FFFFFF"/>
                </a:solidFill>
                <a:latin typeface="Arial" pitchFamily="34" charset="0"/>
                <a:ea typeface="Arial" pitchFamily="34" charset="-122"/>
                <a:cs typeface="Arial" pitchFamily="34" charset="-120"/>
              </a:rPr>
              <a:t>returns on the foundation   </a:t>
            </a:r>
            <a:pPr indent="0" marL="0">
              <a:buNone/>
            </a:pPr>
            <a:r>
              <a:rPr lang="en-US" sz="1150" dirty="0">
                <a:solidFill>
                  <a:srgbClr val="9FB0C6"/>
                </a:solidFill>
                <a:latin typeface="Arial" pitchFamily="34" charset="0"/>
                <a:ea typeface="Arial" pitchFamily="34" charset="-122"/>
                <a:cs typeface="Arial" pitchFamily="34" charset="-120"/>
              </a:rPr>
              <a:t>each new capability is faster to build than the last</a:t>
            </a:r>
            <a:endParaRPr lang="en-US" sz="1150" dirty="0"/>
          </a:p>
        </p:txBody>
      </p:sp>
      <p:sp>
        <p:nvSpPr>
          <p:cNvPr id="10" name="Text 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11" name="Text 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457200"/>
            <a:ext cx="1783080" cy="420624"/>
          </a:xfrm>
          <a:prstGeom prst="roundRect">
            <a:avLst>
              <a:gd name="adj" fmla="val 50000"/>
            </a:avLst>
          </a:prstGeom>
          <a:solidFill>
            <a:srgbClr val="5B6B82"/>
          </a:solidFill>
          <a:ln/>
        </p:spPr>
      </p:sp>
      <p:sp>
        <p:nvSpPr>
          <p:cNvPr id="3" name="Text 1"/>
          <p:cNvSpPr/>
          <p:nvPr/>
        </p:nvSpPr>
        <p:spPr>
          <a:xfrm>
            <a:off x="548640" y="457200"/>
            <a:ext cx="1783080" cy="420624"/>
          </a:xfrm>
          <a:prstGeom prst="rect">
            <a:avLst/>
          </a:prstGeom>
          <a:noFill/>
          <a:ln/>
        </p:spPr>
        <p:txBody>
          <a:bodyPr wrap="square" lIns="0" tIns="0" rIns="0" bIns="0" rtlCol="0" anchor="ctr"/>
          <a:lstStyle/>
          <a:p>
            <a:pPr algn="ctr" indent="0" marL="0">
              <a:buNone/>
            </a:pPr>
            <a:r>
              <a:rPr lang="en-US" sz="1150" b="1" spc="150" kern="0" dirty="0">
                <a:solidFill>
                  <a:srgbClr val="FFFFFF"/>
                </a:solidFill>
                <a:latin typeface="Arial" pitchFamily="34" charset="0"/>
                <a:ea typeface="Arial" pitchFamily="34" charset="-122"/>
                <a:cs typeface="Arial" pitchFamily="34" charset="-120"/>
              </a:rPr>
              <a:t>AUGUST 2026</a:t>
            </a:r>
            <a:endParaRPr lang="en-US" sz="1150" dirty="0"/>
          </a:p>
        </p:txBody>
      </p:sp>
      <p:sp>
        <p:nvSpPr>
          <p:cNvPr id="4" name="Text 2"/>
          <p:cNvSpPr/>
          <p:nvPr/>
        </p:nvSpPr>
        <p:spPr>
          <a:xfrm>
            <a:off x="2468880" y="521208"/>
            <a:ext cx="274320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04</a:t>
            </a:r>
            <a:endParaRPr lang="en-US" sz="1100" dirty="0"/>
          </a:p>
        </p:txBody>
      </p:sp>
      <p:sp>
        <p:nvSpPr>
          <p:cNvPr id="5" name="Text 3"/>
          <p:cNvSpPr/>
          <p:nvPr/>
        </p:nvSpPr>
        <p:spPr>
          <a:xfrm>
            <a:off x="548640" y="950976"/>
            <a:ext cx="7315200" cy="640080"/>
          </a:xfrm>
          <a:prstGeom prst="rect">
            <a:avLst/>
          </a:prstGeom>
          <a:noFill/>
          <a:ln/>
        </p:spPr>
        <p:txBody>
          <a:bodyPr wrap="square" lIns="0" tIns="0" rIns="0" bIns="0" rtlCol="0" anchor="ctr"/>
          <a:lstStyle/>
          <a:p>
            <a:pPr indent="0" marL="0">
              <a:buNone/>
            </a:pPr>
            <a:r>
              <a:rPr lang="en-US" sz="2700" b="1" dirty="0">
                <a:solidFill>
                  <a:srgbClr val="15101F"/>
                </a:solidFill>
                <a:latin typeface="Georgia" pitchFamily="34" charset="0"/>
                <a:ea typeface="Georgia" pitchFamily="34" charset="-122"/>
                <a:cs typeface="Georgia" pitchFamily="34" charset="-120"/>
              </a:rPr>
              <a:t>New features and workflows</a:t>
            </a:r>
            <a:endParaRPr lang="en-US" sz="2700" dirty="0"/>
          </a:p>
        </p:txBody>
      </p:sp>
      <p:pic>
        <p:nvPicPr>
          <p:cNvPr id="6" name="Image 0" descr="New features and workflows diagram">    </p:cNvPr>
          <p:cNvPicPr>
            <a:picLocks noChangeAspect="1"/>
          </p:cNvPicPr>
          <p:nvPr/>
        </p:nvPicPr>
        <p:blipFill>
          <a:blip r:embed="rId1"/>
          <a:stretch>
            <a:fillRect/>
          </a:stretch>
        </p:blipFill>
        <p:spPr>
          <a:xfrm>
            <a:off x="548640" y="1810512"/>
            <a:ext cx="7040880" cy="3222098"/>
          </a:xfrm>
          <a:prstGeom prst="rect">
            <a:avLst/>
          </a:prstGeom>
        </p:spPr>
      </p:pic>
      <p:sp>
        <p:nvSpPr>
          <p:cNvPr id="7" name="Text 4"/>
          <p:cNvSpPr/>
          <p:nvPr/>
        </p:nvSpPr>
        <p:spPr>
          <a:xfrm>
            <a:off x="548640" y="5178914"/>
            <a:ext cx="7040880" cy="548640"/>
          </a:xfrm>
          <a:prstGeom prst="rect">
            <a:avLst/>
          </a:prstGeom>
          <a:noFill/>
          <a:ln/>
        </p:spPr>
        <p:txBody>
          <a:bodyPr wrap="square" lIns="0" tIns="0" rIns="0" bIns="0" rtlCol="0" anchor="ctr"/>
          <a:lstStyle/>
          <a:p>
            <a:pPr indent="0" marL="0">
              <a:lnSpc>
                <a:spcPct val="120000"/>
              </a:lnSpc>
              <a:buNone/>
            </a:pPr>
            <a:r>
              <a:rPr lang="en-US" sz="1250" i="1" dirty="0">
                <a:solidFill>
                  <a:srgbClr val="6E6580"/>
                </a:solidFill>
                <a:latin typeface="Arial" pitchFamily="34" charset="0"/>
                <a:ea typeface="Arial" pitchFamily="34" charset="-122"/>
                <a:cs typeface="Arial" pitchFamily="34" charset="-120"/>
              </a:rPr>
              <a:t>Everything new is built on the foundation and our own data, so each capability ships faster than the last.</a:t>
            </a:r>
            <a:endParaRPr lang="en-US" sz="1250" dirty="0"/>
          </a:p>
        </p:txBody>
      </p:sp>
      <p:sp>
        <p:nvSpPr>
          <p:cNvPr id="8" name="Shape 5"/>
          <p:cNvSpPr/>
          <p:nvPr/>
        </p:nvSpPr>
        <p:spPr>
          <a:xfrm>
            <a:off x="7818120" y="1810512"/>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9" name="Shape 6"/>
          <p:cNvSpPr/>
          <p:nvPr/>
        </p:nvSpPr>
        <p:spPr>
          <a:xfrm>
            <a:off x="8092440" y="2084832"/>
            <a:ext cx="457200" cy="457200"/>
          </a:xfrm>
          <a:prstGeom prst="ellipse">
            <a:avLst/>
          </a:prstGeom>
          <a:solidFill>
            <a:srgbClr val="5B6B82"/>
          </a:solidFill>
          <a:ln/>
        </p:spPr>
      </p:sp>
      <p:sp>
        <p:nvSpPr>
          <p:cNvPr id="10" name="Text 7"/>
          <p:cNvSpPr/>
          <p:nvPr/>
        </p:nvSpPr>
        <p:spPr>
          <a:xfrm>
            <a:off x="8092440" y="2084832"/>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11" name="Text 8"/>
          <p:cNvSpPr/>
          <p:nvPr/>
        </p:nvSpPr>
        <p:spPr>
          <a:xfrm>
            <a:off x="8686800" y="2084832"/>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New automations</a:t>
            </a:r>
            <a:endParaRPr lang="en-US" sz="1450" dirty="0"/>
          </a:p>
        </p:txBody>
      </p:sp>
      <p:sp>
        <p:nvSpPr>
          <p:cNvPr id="12" name="Text 9"/>
          <p:cNvSpPr/>
          <p:nvPr/>
        </p:nvSpPr>
        <p:spPr>
          <a:xfrm>
            <a:off x="8110728" y="2615184"/>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New workflows that handle more of the customer's job, end to end.</a:t>
            </a:r>
            <a:endParaRPr lang="en-US" sz="1200" dirty="0"/>
          </a:p>
        </p:txBody>
      </p:sp>
      <p:sp>
        <p:nvSpPr>
          <p:cNvPr id="13" name="Shape 10"/>
          <p:cNvSpPr/>
          <p:nvPr/>
        </p:nvSpPr>
        <p:spPr>
          <a:xfrm>
            <a:off x="7818120" y="3322320"/>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4" name="Shape 11"/>
          <p:cNvSpPr/>
          <p:nvPr/>
        </p:nvSpPr>
        <p:spPr>
          <a:xfrm>
            <a:off x="8092440" y="3596640"/>
            <a:ext cx="457200" cy="457200"/>
          </a:xfrm>
          <a:prstGeom prst="ellipse">
            <a:avLst/>
          </a:prstGeom>
          <a:solidFill>
            <a:srgbClr val="5B6B82"/>
          </a:solidFill>
          <a:ln/>
        </p:spPr>
      </p:sp>
      <p:sp>
        <p:nvSpPr>
          <p:cNvPr id="15" name="Text 12"/>
          <p:cNvSpPr/>
          <p:nvPr/>
        </p:nvSpPr>
        <p:spPr>
          <a:xfrm>
            <a:off x="8092440" y="3596640"/>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6" name="Text 13"/>
          <p:cNvSpPr/>
          <p:nvPr/>
        </p:nvSpPr>
        <p:spPr>
          <a:xfrm>
            <a:off x="8686800" y="3596640"/>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Accurate from day one</a:t>
            </a:r>
            <a:endParaRPr lang="en-US" sz="1450" dirty="0"/>
          </a:p>
        </p:txBody>
      </p:sp>
      <p:sp>
        <p:nvSpPr>
          <p:cNvPr id="17" name="Text 14"/>
          <p:cNvSpPr/>
          <p:nvPr/>
        </p:nvSpPr>
        <p:spPr>
          <a:xfrm>
            <a:off x="8110728" y="4126992"/>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Every new capability draws on our own data, so it's accurate from the start.</a:t>
            </a:r>
            <a:endParaRPr lang="en-US" sz="1200" dirty="0"/>
          </a:p>
        </p:txBody>
      </p:sp>
      <p:sp>
        <p:nvSpPr>
          <p:cNvPr id="18" name="Shape 15"/>
          <p:cNvSpPr/>
          <p:nvPr/>
        </p:nvSpPr>
        <p:spPr>
          <a:xfrm>
            <a:off x="7818120" y="4834128"/>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6"/>
          <p:cNvSpPr/>
          <p:nvPr/>
        </p:nvSpPr>
        <p:spPr>
          <a:xfrm>
            <a:off x="8092440" y="5108448"/>
            <a:ext cx="457200" cy="457200"/>
          </a:xfrm>
          <a:prstGeom prst="ellipse">
            <a:avLst/>
          </a:prstGeom>
          <a:solidFill>
            <a:srgbClr val="5B6B82"/>
          </a:solidFill>
          <a:ln/>
        </p:spPr>
      </p:sp>
      <p:sp>
        <p:nvSpPr>
          <p:cNvPr id="20" name="Text 17"/>
          <p:cNvSpPr/>
          <p:nvPr/>
        </p:nvSpPr>
        <p:spPr>
          <a:xfrm>
            <a:off x="8092440" y="5108448"/>
            <a:ext cx="457200" cy="457200"/>
          </a:xfrm>
          <a:prstGeom prst="rect">
            <a:avLst/>
          </a:prstGeom>
          <a:noFill/>
          <a:ln/>
        </p:spPr>
        <p:txBody>
          <a:bodyPr wrap="square" lIns="0" tIns="0" rIns="0" bIns="0" rtlCol="0" anchor="ctr"/>
          <a:lstStyle/>
          <a:p>
            <a:pPr algn="ctr" indent="0" marL="0">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21" name="Text 18"/>
          <p:cNvSpPr/>
          <p:nvPr/>
        </p:nvSpPr>
        <p:spPr>
          <a:xfrm>
            <a:off x="8686800" y="5108448"/>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Faster to launch</a:t>
            </a:r>
            <a:endParaRPr lang="en-US" sz="1450" dirty="0"/>
          </a:p>
        </p:txBody>
      </p:sp>
      <p:sp>
        <p:nvSpPr>
          <p:cNvPr id="22" name="Text 19"/>
          <p:cNvSpPr/>
          <p:nvPr/>
        </p:nvSpPr>
        <p:spPr>
          <a:xfrm>
            <a:off x="8110728" y="5638800"/>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A dependable foundation takes new features from idea to launch quickly.</a:t>
            </a:r>
            <a:endParaRPr lang="en-US" sz="1200" dirty="0"/>
          </a:p>
        </p:txBody>
      </p:sp>
      <p:sp>
        <p:nvSpPr>
          <p:cNvPr id="23" name="Text 20"/>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4" name="Text 21"/>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20624"/>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LOOKING AHEAD  ·  ON THE FOUNDATION</a:t>
            </a:r>
            <a:endParaRPr lang="en-US" sz="1250" dirty="0"/>
          </a:p>
        </p:txBody>
      </p:sp>
      <p:sp>
        <p:nvSpPr>
          <p:cNvPr id="3" name="Text 1"/>
          <p:cNvSpPr/>
          <p:nvPr/>
        </p:nvSpPr>
        <p:spPr>
          <a:xfrm>
            <a:off x="548640" y="768096"/>
            <a:ext cx="11064240" cy="548640"/>
          </a:xfrm>
          <a:prstGeom prst="rect">
            <a:avLst/>
          </a:prstGeom>
          <a:noFill/>
          <a:ln/>
        </p:spPr>
        <p:txBody>
          <a:bodyPr wrap="square" lIns="0" tIns="0" rIns="0" bIns="0" rtlCol="0" anchor="ctr"/>
          <a:lstStyle/>
          <a:p>
            <a:pPr indent="0" marL="0">
              <a:buNone/>
            </a:pPr>
            <a:r>
              <a:rPr lang="en-US" sz="3000" b="1" dirty="0">
                <a:solidFill>
                  <a:srgbClr val="15101F"/>
                </a:solidFill>
                <a:latin typeface="Georgia" pitchFamily="34" charset="0"/>
                <a:ea typeface="Georgia" pitchFamily="34" charset="-122"/>
                <a:cs typeface="Georgia" pitchFamily="34" charset="-120"/>
              </a:rPr>
              <a:t>GTM agents we could build next</a:t>
            </a:r>
            <a:endParaRPr lang="en-US" sz="3000" dirty="0"/>
          </a:p>
        </p:txBody>
      </p:sp>
      <p:sp>
        <p:nvSpPr>
          <p:cNvPr id="4" name="Text 2"/>
          <p:cNvSpPr/>
          <p:nvPr/>
        </p:nvSpPr>
        <p:spPr>
          <a:xfrm>
            <a:off x="548640" y="1371600"/>
            <a:ext cx="11064240" cy="365760"/>
          </a:xfrm>
          <a:prstGeom prst="rect">
            <a:avLst/>
          </a:prstGeom>
          <a:noFill/>
          <a:ln/>
        </p:spPr>
        <p:txBody>
          <a:bodyPr wrap="square" lIns="0" tIns="0" rIns="0" bIns="0" rtlCol="0" anchor="ctr"/>
          <a:lstStyle/>
          <a:p>
            <a:pPr indent="0" marL="0">
              <a:buNone/>
            </a:pPr>
            <a:r>
              <a:rPr lang="en-US" sz="1400" dirty="0">
                <a:solidFill>
                  <a:srgbClr val="3A3346"/>
                </a:solidFill>
                <a:latin typeface="Arial" pitchFamily="34" charset="0"/>
                <a:ea typeface="Arial" pitchFamily="34" charset="-122"/>
                <a:cs typeface="Arial" pitchFamily="34" charset="-120"/>
              </a:rPr>
              <a:t>With the foundation and our own data, we can build a whole team of go-to-market agents.</a:t>
            </a:r>
            <a:endParaRPr lang="en-US" sz="1400" dirty="0"/>
          </a:p>
        </p:txBody>
      </p:sp>
      <p:sp>
        <p:nvSpPr>
          <p:cNvPr id="5" name="Shape 3"/>
          <p:cNvSpPr/>
          <p:nvPr/>
        </p:nvSpPr>
        <p:spPr>
          <a:xfrm>
            <a:off x="548640" y="178308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6" name="Shape 4"/>
          <p:cNvSpPr/>
          <p:nvPr/>
        </p:nvSpPr>
        <p:spPr>
          <a:xfrm>
            <a:off x="841248" y="2075688"/>
            <a:ext cx="384048" cy="384048"/>
          </a:xfrm>
          <a:prstGeom prst="ellipse">
            <a:avLst/>
          </a:prstGeom>
          <a:solidFill>
            <a:srgbClr val="39FFFF"/>
          </a:solidFill>
          <a:ln/>
        </p:spPr>
      </p:sp>
      <p:sp>
        <p:nvSpPr>
          <p:cNvPr id="7" name="Text 5"/>
          <p:cNvSpPr/>
          <p:nvPr/>
        </p:nvSpPr>
        <p:spPr>
          <a:xfrm>
            <a:off x="841248" y="2075688"/>
            <a:ext cx="384048" cy="384048"/>
          </a:xfrm>
          <a:prstGeom prst="rect">
            <a:avLst/>
          </a:prstGeom>
          <a:noFill/>
          <a:ln/>
        </p:spPr>
        <p:txBody>
          <a:bodyPr wrap="square" lIns="0" tIns="0" rIns="0" bIns="0" rtlCol="0" anchor="ctr"/>
          <a:lstStyle/>
          <a:p>
            <a:pPr algn="ctr" indent="0" marL="0">
              <a:buNone/>
            </a:pPr>
            <a:r>
              <a:rPr lang="en-US" sz="1000" b="1" dirty="0">
                <a:solidFill>
                  <a:srgbClr val="15101F"/>
                </a:solidFill>
                <a:latin typeface="Arial" pitchFamily="34" charset="0"/>
                <a:ea typeface="Arial" pitchFamily="34" charset="-122"/>
                <a:cs typeface="Arial" pitchFamily="34" charset="-120"/>
              </a:rPr>
              <a:t>AI</a:t>
            </a:r>
            <a:endParaRPr lang="en-US" sz="1000" dirty="0"/>
          </a:p>
        </p:txBody>
      </p:sp>
      <p:sp>
        <p:nvSpPr>
          <p:cNvPr id="8" name="Text 6"/>
          <p:cNvSpPr/>
          <p:nvPr/>
        </p:nvSpPr>
        <p:spPr>
          <a:xfrm>
            <a:off x="1389888" y="209397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AI SDR</a:t>
            </a:r>
            <a:endParaRPr lang="en-US" sz="1600" dirty="0"/>
          </a:p>
        </p:txBody>
      </p:sp>
      <p:sp>
        <p:nvSpPr>
          <p:cNvPr id="9" name="Text 7"/>
          <p:cNvSpPr/>
          <p:nvPr/>
        </p:nvSpPr>
        <p:spPr>
          <a:xfrm>
            <a:off x="914400" y="262432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Find and qualify target accounts and contacts, around the clock.</a:t>
            </a:r>
            <a:endParaRPr lang="en-US" sz="1200" dirty="0"/>
          </a:p>
        </p:txBody>
      </p:sp>
      <p:sp>
        <p:nvSpPr>
          <p:cNvPr id="10" name="Shape 8"/>
          <p:cNvSpPr/>
          <p:nvPr/>
        </p:nvSpPr>
        <p:spPr>
          <a:xfrm>
            <a:off x="4297680" y="178308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1" name="Shape 9"/>
          <p:cNvSpPr/>
          <p:nvPr/>
        </p:nvSpPr>
        <p:spPr>
          <a:xfrm>
            <a:off x="4590288" y="2075688"/>
            <a:ext cx="384048" cy="384048"/>
          </a:xfrm>
          <a:prstGeom prst="ellipse">
            <a:avLst/>
          </a:prstGeom>
          <a:solidFill>
            <a:srgbClr val="9354C9"/>
          </a:solidFill>
          <a:ln/>
        </p:spPr>
      </p:sp>
      <p:sp>
        <p:nvSpPr>
          <p:cNvPr id="12" name="Text 10"/>
          <p:cNvSpPr/>
          <p:nvPr/>
        </p:nvSpPr>
        <p:spPr>
          <a:xfrm>
            <a:off x="4590288" y="2075688"/>
            <a:ext cx="384048" cy="38404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AI</a:t>
            </a:r>
            <a:endParaRPr lang="en-US" sz="1000" dirty="0"/>
          </a:p>
        </p:txBody>
      </p:sp>
      <p:sp>
        <p:nvSpPr>
          <p:cNvPr id="13" name="Text 11"/>
          <p:cNvSpPr/>
          <p:nvPr/>
        </p:nvSpPr>
        <p:spPr>
          <a:xfrm>
            <a:off x="5138928" y="209397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Personalized outreach</a:t>
            </a:r>
            <a:endParaRPr lang="en-US" sz="1600" dirty="0"/>
          </a:p>
        </p:txBody>
      </p:sp>
      <p:sp>
        <p:nvSpPr>
          <p:cNvPr id="14" name="Text 12"/>
          <p:cNvSpPr/>
          <p:nvPr/>
        </p:nvSpPr>
        <p:spPr>
          <a:xfrm>
            <a:off x="4663440" y="262432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Craft tailored messages across email and LinkedIn.</a:t>
            </a:r>
            <a:endParaRPr lang="en-US" sz="1200" dirty="0"/>
          </a:p>
        </p:txBody>
      </p:sp>
      <p:sp>
        <p:nvSpPr>
          <p:cNvPr id="15" name="Shape 13"/>
          <p:cNvSpPr/>
          <p:nvPr/>
        </p:nvSpPr>
        <p:spPr>
          <a:xfrm>
            <a:off x="8046720" y="178308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6" name="Shape 14"/>
          <p:cNvSpPr/>
          <p:nvPr/>
        </p:nvSpPr>
        <p:spPr>
          <a:xfrm>
            <a:off x="8339328" y="2075688"/>
            <a:ext cx="384048" cy="384048"/>
          </a:xfrm>
          <a:prstGeom prst="ellipse">
            <a:avLst/>
          </a:prstGeom>
          <a:solidFill>
            <a:srgbClr val="3FB68B"/>
          </a:solidFill>
          <a:ln/>
        </p:spPr>
      </p:sp>
      <p:sp>
        <p:nvSpPr>
          <p:cNvPr id="17" name="Text 15"/>
          <p:cNvSpPr/>
          <p:nvPr/>
        </p:nvSpPr>
        <p:spPr>
          <a:xfrm>
            <a:off x="8339328" y="2075688"/>
            <a:ext cx="384048" cy="38404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AI</a:t>
            </a:r>
            <a:endParaRPr lang="en-US" sz="1000" dirty="0"/>
          </a:p>
        </p:txBody>
      </p:sp>
      <p:sp>
        <p:nvSpPr>
          <p:cNvPr id="18" name="Text 16"/>
          <p:cNvSpPr/>
          <p:nvPr/>
        </p:nvSpPr>
        <p:spPr>
          <a:xfrm>
            <a:off x="8887968" y="209397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Signal-based plays</a:t>
            </a:r>
            <a:endParaRPr lang="en-US" sz="1600" dirty="0"/>
          </a:p>
        </p:txBody>
      </p:sp>
      <p:sp>
        <p:nvSpPr>
          <p:cNvPr id="19" name="Text 17"/>
          <p:cNvSpPr/>
          <p:nvPr/>
        </p:nvSpPr>
        <p:spPr>
          <a:xfrm>
            <a:off x="8412480" y="262432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Reach out the moment a buying signal fires.</a:t>
            </a:r>
            <a:endParaRPr lang="en-US" sz="1200" dirty="0"/>
          </a:p>
        </p:txBody>
      </p:sp>
      <p:sp>
        <p:nvSpPr>
          <p:cNvPr id="20" name="Shape 18"/>
          <p:cNvSpPr/>
          <p:nvPr/>
        </p:nvSpPr>
        <p:spPr>
          <a:xfrm>
            <a:off x="548640" y="356616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21" name="Shape 19"/>
          <p:cNvSpPr/>
          <p:nvPr/>
        </p:nvSpPr>
        <p:spPr>
          <a:xfrm>
            <a:off x="841248" y="3858768"/>
            <a:ext cx="384048" cy="384048"/>
          </a:xfrm>
          <a:prstGeom prst="ellipse">
            <a:avLst/>
          </a:prstGeom>
          <a:solidFill>
            <a:srgbClr val="5B6B82"/>
          </a:solidFill>
          <a:ln/>
        </p:spPr>
      </p:sp>
      <p:sp>
        <p:nvSpPr>
          <p:cNvPr id="22" name="Text 20"/>
          <p:cNvSpPr/>
          <p:nvPr/>
        </p:nvSpPr>
        <p:spPr>
          <a:xfrm>
            <a:off x="841248" y="3858768"/>
            <a:ext cx="384048" cy="38404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AI</a:t>
            </a:r>
            <a:endParaRPr lang="en-US" sz="1000" dirty="0"/>
          </a:p>
        </p:txBody>
      </p:sp>
      <p:sp>
        <p:nvSpPr>
          <p:cNvPr id="23" name="Text 21"/>
          <p:cNvSpPr/>
          <p:nvPr/>
        </p:nvSpPr>
        <p:spPr>
          <a:xfrm>
            <a:off x="1389888" y="387705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Account research</a:t>
            </a:r>
            <a:endParaRPr lang="en-US" sz="1600" dirty="0"/>
          </a:p>
        </p:txBody>
      </p:sp>
      <p:sp>
        <p:nvSpPr>
          <p:cNvPr id="24" name="Text 22"/>
          <p:cNvSpPr/>
          <p:nvPr/>
        </p:nvSpPr>
        <p:spPr>
          <a:xfrm>
            <a:off x="914400" y="440740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Deep-dive on every account before the conversation.</a:t>
            </a:r>
            <a:endParaRPr lang="en-US" sz="1200" dirty="0"/>
          </a:p>
        </p:txBody>
      </p:sp>
      <p:sp>
        <p:nvSpPr>
          <p:cNvPr id="25" name="Shape 23"/>
          <p:cNvSpPr/>
          <p:nvPr/>
        </p:nvSpPr>
        <p:spPr>
          <a:xfrm>
            <a:off x="4297680" y="356616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26" name="Shape 24"/>
          <p:cNvSpPr/>
          <p:nvPr/>
        </p:nvSpPr>
        <p:spPr>
          <a:xfrm>
            <a:off x="4590288" y="3858768"/>
            <a:ext cx="384048" cy="384048"/>
          </a:xfrm>
          <a:prstGeom prst="ellipse">
            <a:avLst/>
          </a:prstGeom>
          <a:solidFill>
            <a:srgbClr val="39FFFF"/>
          </a:solidFill>
          <a:ln/>
        </p:spPr>
      </p:sp>
      <p:sp>
        <p:nvSpPr>
          <p:cNvPr id="27" name="Text 25"/>
          <p:cNvSpPr/>
          <p:nvPr/>
        </p:nvSpPr>
        <p:spPr>
          <a:xfrm>
            <a:off x="4590288" y="3858768"/>
            <a:ext cx="384048" cy="384048"/>
          </a:xfrm>
          <a:prstGeom prst="rect">
            <a:avLst/>
          </a:prstGeom>
          <a:noFill/>
          <a:ln/>
        </p:spPr>
        <p:txBody>
          <a:bodyPr wrap="square" lIns="0" tIns="0" rIns="0" bIns="0" rtlCol="0" anchor="ctr"/>
          <a:lstStyle/>
          <a:p>
            <a:pPr algn="ctr" indent="0" marL="0">
              <a:buNone/>
            </a:pPr>
            <a:r>
              <a:rPr lang="en-US" sz="1000" b="1" dirty="0">
                <a:solidFill>
                  <a:srgbClr val="15101F"/>
                </a:solidFill>
                <a:latin typeface="Arial" pitchFamily="34" charset="0"/>
                <a:ea typeface="Arial" pitchFamily="34" charset="-122"/>
                <a:cs typeface="Arial" pitchFamily="34" charset="-120"/>
              </a:rPr>
              <a:t>AI</a:t>
            </a:r>
            <a:endParaRPr lang="en-US" sz="1000" dirty="0"/>
          </a:p>
        </p:txBody>
      </p:sp>
      <p:sp>
        <p:nvSpPr>
          <p:cNvPr id="28" name="Text 26"/>
          <p:cNvSpPr/>
          <p:nvPr/>
        </p:nvSpPr>
        <p:spPr>
          <a:xfrm>
            <a:off x="5138928" y="387705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Inbound qualifier</a:t>
            </a:r>
            <a:endParaRPr lang="en-US" sz="1600" dirty="0"/>
          </a:p>
        </p:txBody>
      </p:sp>
      <p:sp>
        <p:nvSpPr>
          <p:cNvPr id="29" name="Text 27"/>
          <p:cNvSpPr/>
          <p:nvPr/>
        </p:nvSpPr>
        <p:spPr>
          <a:xfrm>
            <a:off x="4663440" y="440740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Qualify and route inbound leads instantly.</a:t>
            </a:r>
            <a:endParaRPr lang="en-US" sz="1200" dirty="0"/>
          </a:p>
        </p:txBody>
      </p:sp>
      <p:sp>
        <p:nvSpPr>
          <p:cNvPr id="30" name="Shape 28"/>
          <p:cNvSpPr/>
          <p:nvPr/>
        </p:nvSpPr>
        <p:spPr>
          <a:xfrm>
            <a:off x="8046720" y="3566160"/>
            <a:ext cx="3566160" cy="1645920"/>
          </a:xfrm>
          <a:prstGeom prst="roundRect">
            <a:avLst>
              <a:gd name="adj" fmla="val 4444"/>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31" name="Shape 29"/>
          <p:cNvSpPr/>
          <p:nvPr/>
        </p:nvSpPr>
        <p:spPr>
          <a:xfrm>
            <a:off x="8339328" y="3858768"/>
            <a:ext cx="384048" cy="384048"/>
          </a:xfrm>
          <a:prstGeom prst="ellipse">
            <a:avLst/>
          </a:prstGeom>
          <a:solidFill>
            <a:srgbClr val="9354C9"/>
          </a:solidFill>
          <a:ln/>
        </p:spPr>
      </p:sp>
      <p:sp>
        <p:nvSpPr>
          <p:cNvPr id="32" name="Text 30"/>
          <p:cNvSpPr/>
          <p:nvPr/>
        </p:nvSpPr>
        <p:spPr>
          <a:xfrm>
            <a:off x="8339328" y="3858768"/>
            <a:ext cx="384048" cy="384048"/>
          </a:xfrm>
          <a:prstGeom prst="rect">
            <a:avLst/>
          </a:prstGeom>
          <a:noFill/>
          <a:ln/>
        </p:spPr>
        <p:txBody>
          <a:bodyPr wrap="square" lIns="0" tIns="0" rIns="0" bIns="0"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AI</a:t>
            </a:r>
            <a:endParaRPr lang="en-US" sz="1000" dirty="0"/>
          </a:p>
        </p:txBody>
      </p:sp>
      <p:sp>
        <p:nvSpPr>
          <p:cNvPr id="33" name="Text 31"/>
          <p:cNvSpPr/>
          <p:nvPr/>
        </p:nvSpPr>
        <p:spPr>
          <a:xfrm>
            <a:off x="8887968" y="3877056"/>
            <a:ext cx="2468880" cy="365760"/>
          </a:xfrm>
          <a:prstGeom prst="rect">
            <a:avLst/>
          </a:prstGeom>
          <a:noFill/>
          <a:ln/>
        </p:spPr>
        <p:txBody>
          <a:bodyPr wrap="square" lIns="0" tIns="0" rIns="0" bIns="0" rtlCol="0" anchor="ctr"/>
          <a:lstStyle/>
          <a:p>
            <a:pPr indent="0" marL="0">
              <a:buNone/>
            </a:pPr>
            <a:r>
              <a:rPr lang="en-US" sz="1600" b="1" dirty="0">
                <a:solidFill>
                  <a:srgbClr val="15101F"/>
                </a:solidFill>
                <a:latin typeface="Georgia" pitchFamily="34" charset="0"/>
                <a:ea typeface="Georgia" pitchFamily="34" charset="-122"/>
                <a:cs typeface="Georgia" pitchFamily="34" charset="-120"/>
              </a:rPr>
              <a:t>Meeting booker</a:t>
            </a:r>
            <a:endParaRPr lang="en-US" sz="1600" dirty="0"/>
          </a:p>
        </p:txBody>
      </p:sp>
      <p:sp>
        <p:nvSpPr>
          <p:cNvPr id="34" name="Text 32"/>
          <p:cNvSpPr/>
          <p:nvPr/>
        </p:nvSpPr>
        <p:spPr>
          <a:xfrm>
            <a:off x="8412480" y="4407408"/>
            <a:ext cx="2926080" cy="68580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Handle replies and book meetings automatically.</a:t>
            </a:r>
            <a:endParaRPr lang="en-US" sz="1200" dirty="0"/>
          </a:p>
        </p:txBody>
      </p:sp>
      <p:sp>
        <p:nvSpPr>
          <p:cNvPr id="35" name="Shape 33"/>
          <p:cNvSpPr/>
          <p:nvPr/>
        </p:nvSpPr>
        <p:spPr>
          <a:xfrm>
            <a:off x="548640" y="5532120"/>
            <a:ext cx="11064240" cy="658368"/>
          </a:xfrm>
          <a:prstGeom prst="roundRect">
            <a:avLst>
              <a:gd name="adj" fmla="val 16667"/>
            </a:avLst>
          </a:prstGeom>
          <a:solidFill>
            <a:srgbClr val="EAFEFE"/>
          </a:solidFill>
          <a:ln w="12700">
            <a:solidFill>
              <a:srgbClr val="CDEFEF"/>
            </a:solidFill>
            <a:prstDash val="solid"/>
          </a:ln>
        </p:spPr>
      </p:sp>
      <p:sp>
        <p:nvSpPr>
          <p:cNvPr id="36" name="Text 34"/>
          <p:cNvSpPr/>
          <p:nvPr/>
        </p:nvSpPr>
        <p:spPr>
          <a:xfrm>
            <a:off x="548640" y="5532120"/>
            <a:ext cx="11064240" cy="658368"/>
          </a:xfrm>
          <a:prstGeom prst="rect">
            <a:avLst/>
          </a:prstGeom>
          <a:noFill/>
          <a:ln/>
        </p:spPr>
        <p:txBody>
          <a:bodyPr wrap="square" lIns="0" tIns="0" rIns="0" bIns="0" rtlCol="0" anchor="ctr"/>
          <a:lstStyle/>
          <a:p>
            <a:pPr algn="ctr" indent="0" marL="0">
              <a:buNone/>
            </a:pPr>
            <a:r>
              <a:rPr lang="en-US" sz="1400" dirty="0">
                <a:solidFill>
                  <a:srgbClr val="3A3346"/>
                </a:solidFill>
                <a:latin typeface="Arial" pitchFamily="34" charset="0"/>
                <a:ea typeface="Arial" pitchFamily="34" charset="-122"/>
                <a:cs typeface="Arial" pitchFamily="34" charset="-120"/>
              </a:rPr>
              <a:t>All powered by </a:t>
            </a:r>
            <a:pPr algn="ctr" indent="0" marL="0">
              <a:buNone/>
            </a:pPr>
            <a:r>
              <a:rPr lang="en-US" sz="1400" b="1" dirty="0">
                <a:solidFill>
                  <a:srgbClr val="15101F"/>
                </a:solidFill>
                <a:latin typeface="Arial" pitchFamily="34" charset="0"/>
                <a:ea typeface="Arial" pitchFamily="34" charset="-122"/>
                <a:cs typeface="Arial" pitchFamily="34" charset="-120"/>
              </a:rPr>
              <a:t>the AgencyCore foundation and our own intelligence data.</a:t>
            </a:r>
            <a:endParaRPr lang="en-US" sz="1400" dirty="0"/>
          </a:p>
        </p:txBody>
      </p:sp>
      <p:sp>
        <p:nvSpPr>
          <p:cNvPr id="37" name="Text 35"/>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38" name="Text 36"/>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2286000" y="3200400"/>
            <a:ext cx="6400800" cy="6400800"/>
          </a:xfrm>
          <a:prstGeom prst="ellipse">
            <a:avLst/>
          </a:prstGeom>
          <a:solidFill>
            <a:srgbClr val="9354C9">
              <a:alpha val="20000"/>
            </a:srgbClr>
          </a:solidFill>
          <a:ln/>
        </p:spPr>
      </p:sp>
      <p:sp>
        <p:nvSpPr>
          <p:cNvPr id="3" name="Shape 1"/>
          <p:cNvSpPr/>
          <p:nvPr/>
        </p:nvSpPr>
        <p:spPr>
          <a:xfrm>
            <a:off x="8686800" y="-2286000"/>
            <a:ext cx="5943600" cy="5943600"/>
          </a:xfrm>
          <a:prstGeom prst="ellipse">
            <a:avLst/>
          </a:prstGeom>
          <a:solidFill>
            <a:srgbClr val="39FFFF">
              <a:alpha val="12000"/>
            </a:srgbClr>
          </a:solidFill>
          <a:ln/>
        </p:spPr>
      </p:sp>
      <p:sp>
        <p:nvSpPr>
          <p:cNvPr id="4" name="Text 2"/>
          <p:cNvSpPr/>
          <p:nvPr/>
        </p:nvSpPr>
        <p:spPr>
          <a:xfrm>
            <a:off x="822960" y="777240"/>
            <a:ext cx="7315200" cy="365760"/>
          </a:xfrm>
          <a:prstGeom prst="rect">
            <a:avLst/>
          </a:prstGeom>
          <a:noFill/>
          <a:ln/>
        </p:spPr>
        <p:txBody>
          <a:bodyPr wrap="square" lIns="0" tIns="0" rIns="0" bIns="0" rtlCol="0" anchor="ctr"/>
          <a:lstStyle/>
          <a:p>
            <a:pPr indent="0" marL="0">
              <a:buNone/>
            </a:pPr>
            <a:r>
              <a:rPr lang="en-US" sz="1300" b="1" spc="500" kern="0" dirty="0">
                <a:solidFill>
                  <a:srgbClr val="39FFFF"/>
                </a:solidFill>
                <a:latin typeface="Arial" pitchFamily="34" charset="0"/>
                <a:ea typeface="Arial" pitchFamily="34" charset="-122"/>
                <a:cs typeface="Arial" pitchFamily="34" charset="-120"/>
              </a:rPr>
              <a:t>THE THROUGH-LINE</a:t>
            </a:r>
            <a:endParaRPr lang="en-US" sz="1300" dirty="0"/>
          </a:p>
        </p:txBody>
      </p:sp>
      <p:sp>
        <p:nvSpPr>
          <p:cNvPr id="5" name="Text 3"/>
          <p:cNvSpPr/>
          <p:nvPr/>
        </p:nvSpPr>
        <p:spPr>
          <a:xfrm>
            <a:off x="786384" y="1188720"/>
            <a:ext cx="10515600" cy="822960"/>
          </a:xfrm>
          <a:prstGeom prst="rect">
            <a:avLst/>
          </a:prstGeom>
          <a:noFill/>
          <a:ln/>
        </p:spPr>
        <p:txBody>
          <a:bodyPr wrap="square" lIns="0" tIns="0" rIns="0" bIns="0" rtlCol="0" anchor="ctr"/>
          <a:lstStyle/>
          <a:p>
            <a:pPr indent="0" marL="0">
              <a:buNone/>
            </a:pPr>
            <a:r>
              <a:rPr lang="en-US" sz="3800" b="1" dirty="0">
                <a:solidFill>
                  <a:srgbClr val="FFFFFF"/>
                </a:solidFill>
                <a:latin typeface="Georgia" pitchFamily="34" charset="0"/>
                <a:ea typeface="Georgia" pitchFamily="34" charset="-122"/>
                <a:cs typeface="Georgia" pitchFamily="34" charset="-120"/>
              </a:rPr>
              <a:t>One move unlocks the rest</a:t>
            </a:r>
            <a:endParaRPr lang="en-US" sz="3800" dirty="0"/>
          </a:p>
        </p:txBody>
      </p:sp>
      <p:sp>
        <p:nvSpPr>
          <p:cNvPr id="6" name="Shape 4"/>
          <p:cNvSpPr/>
          <p:nvPr/>
        </p:nvSpPr>
        <p:spPr>
          <a:xfrm>
            <a:off x="822960" y="2423160"/>
            <a:ext cx="2487168" cy="1554480"/>
          </a:xfrm>
          <a:prstGeom prst="roundRect">
            <a:avLst>
              <a:gd name="adj" fmla="val 5882"/>
            </a:avLst>
          </a:prstGeom>
          <a:solidFill>
            <a:srgbClr val="211733"/>
          </a:solidFill>
          <a:ln w="12700">
            <a:solidFill>
              <a:srgbClr val="352A48"/>
            </a:solidFill>
            <a:prstDash val="solid"/>
          </a:ln>
        </p:spPr>
      </p:sp>
      <p:sp>
        <p:nvSpPr>
          <p:cNvPr id="7" name="Text 5"/>
          <p:cNvSpPr/>
          <p:nvPr/>
        </p:nvSpPr>
        <p:spPr>
          <a:xfrm>
            <a:off x="1051560" y="2606040"/>
            <a:ext cx="548640" cy="457200"/>
          </a:xfrm>
          <a:prstGeom prst="rect">
            <a:avLst/>
          </a:prstGeom>
          <a:noFill/>
          <a:ln/>
        </p:spPr>
        <p:txBody>
          <a:bodyPr wrap="square" lIns="0" tIns="0" rIns="0" bIns="0" rtlCol="0" anchor="ctr"/>
          <a:lstStyle/>
          <a:p>
            <a:pPr indent="0" marL="0">
              <a:buNone/>
            </a:pPr>
            <a:r>
              <a:rPr lang="en-US" sz="2200" b="1" dirty="0">
                <a:solidFill>
                  <a:srgbClr val="39FFFF"/>
                </a:solidFill>
                <a:latin typeface="Georgia" pitchFamily="34" charset="0"/>
                <a:ea typeface="Georgia" pitchFamily="34" charset="-122"/>
                <a:cs typeface="Georgia" pitchFamily="34" charset="-120"/>
              </a:rPr>
              <a:t>1</a:t>
            </a:r>
            <a:endParaRPr lang="en-US" sz="2200" dirty="0"/>
          </a:p>
        </p:txBody>
      </p:sp>
      <p:sp>
        <p:nvSpPr>
          <p:cNvPr id="8" name="Text 6"/>
          <p:cNvSpPr/>
          <p:nvPr/>
        </p:nvSpPr>
        <p:spPr>
          <a:xfrm>
            <a:off x="1051560" y="3108960"/>
            <a:ext cx="2029968" cy="365760"/>
          </a:xfrm>
          <a:prstGeom prst="rect">
            <a:avLst/>
          </a:prstGeom>
          <a:noFill/>
          <a:ln/>
        </p:spPr>
        <p:txBody>
          <a:bodyPr wrap="square" lIns="0" tIns="0" rIns="0" bIns="0" rtlCol="0" anchor="ctr"/>
          <a:lstStyle/>
          <a:p>
            <a:pPr indent="0" marL="0">
              <a:buNone/>
            </a:pPr>
            <a:r>
              <a:rPr lang="en-US" sz="1550" b="1" dirty="0">
                <a:solidFill>
                  <a:srgbClr val="FFFFFF"/>
                </a:solidFill>
                <a:latin typeface="Arial" pitchFamily="34" charset="0"/>
                <a:ea typeface="Arial" pitchFamily="34" charset="-122"/>
                <a:cs typeface="Arial" pitchFamily="34" charset="-120"/>
              </a:rPr>
              <a:t>Stronger product</a:t>
            </a:r>
            <a:endParaRPr lang="en-US" sz="1550" dirty="0"/>
          </a:p>
        </p:txBody>
      </p:sp>
      <p:sp>
        <p:nvSpPr>
          <p:cNvPr id="9" name="Text 7"/>
          <p:cNvSpPr/>
          <p:nvPr/>
        </p:nvSpPr>
        <p:spPr>
          <a:xfrm>
            <a:off x="1051560" y="3456432"/>
            <a:ext cx="2075688" cy="457200"/>
          </a:xfrm>
          <a:prstGeom prst="rect">
            <a:avLst/>
          </a:prstGeom>
          <a:noFill/>
          <a:ln/>
        </p:spPr>
        <p:txBody>
          <a:bodyPr wrap="square" lIns="0" tIns="0" rIns="0" bIns="0" rtlCol="0" anchor="ctr"/>
          <a:lstStyle/>
          <a:p>
            <a:pPr indent="0" marL="0">
              <a:lnSpc>
                <a:spcPct val="110000"/>
              </a:lnSpc>
              <a:buNone/>
            </a:pPr>
            <a:r>
              <a:rPr lang="en-US" sz="1150" dirty="0">
                <a:solidFill>
                  <a:srgbClr val="9FB0C6"/>
                </a:solidFill>
                <a:latin typeface="Arial" pitchFamily="34" charset="0"/>
                <a:ea typeface="Arial" pitchFamily="34" charset="-122"/>
                <a:cs typeface="Arial" pitchFamily="34" charset="-120"/>
              </a:rPr>
              <a:t>June · the foundation</a:t>
            </a:r>
            <a:endParaRPr lang="en-US" sz="1150" dirty="0"/>
          </a:p>
        </p:txBody>
      </p:sp>
      <p:pic>
        <p:nvPicPr>
          <p:cNvPr id="10" name="Image 0" descr="preencoded.png">    </p:cNvPr>
          <p:cNvPicPr>
            <a:picLocks noChangeAspect="1"/>
          </p:cNvPicPr>
          <p:nvPr/>
        </p:nvPicPr>
        <p:blipFill>
          <a:blip r:embed="rId1"/>
          <a:stretch>
            <a:fillRect/>
          </a:stretch>
        </p:blipFill>
        <p:spPr>
          <a:xfrm>
            <a:off x="3328416" y="3063240"/>
            <a:ext cx="219456" cy="219456"/>
          </a:xfrm>
          <a:prstGeom prst="rect">
            <a:avLst/>
          </a:prstGeom>
        </p:spPr>
      </p:pic>
      <p:sp>
        <p:nvSpPr>
          <p:cNvPr id="11" name="Shape 8"/>
          <p:cNvSpPr/>
          <p:nvPr/>
        </p:nvSpPr>
        <p:spPr>
          <a:xfrm>
            <a:off x="3557016" y="2423160"/>
            <a:ext cx="2487168" cy="1554480"/>
          </a:xfrm>
          <a:prstGeom prst="roundRect">
            <a:avLst>
              <a:gd name="adj" fmla="val 5882"/>
            </a:avLst>
          </a:prstGeom>
          <a:solidFill>
            <a:srgbClr val="211733"/>
          </a:solidFill>
          <a:ln w="12700">
            <a:solidFill>
              <a:srgbClr val="352A48"/>
            </a:solidFill>
            <a:prstDash val="solid"/>
          </a:ln>
        </p:spPr>
      </p:sp>
      <p:sp>
        <p:nvSpPr>
          <p:cNvPr id="12" name="Text 9"/>
          <p:cNvSpPr/>
          <p:nvPr/>
        </p:nvSpPr>
        <p:spPr>
          <a:xfrm>
            <a:off x="3785616" y="2606040"/>
            <a:ext cx="548640" cy="457200"/>
          </a:xfrm>
          <a:prstGeom prst="rect">
            <a:avLst/>
          </a:prstGeom>
          <a:noFill/>
          <a:ln/>
        </p:spPr>
        <p:txBody>
          <a:bodyPr wrap="square" lIns="0" tIns="0" rIns="0" bIns="0" rtlCol="0" anchor="ctr"/>
          <a:lstStyle/>
          <a:p>
            <a:pPr indent="0" marL="0">
              <a:buNone/>
            </a:pPr>
            <a:r>
              <a:rPr lang="en-US" sz="2200" b="1" dirty="0">
                <a:solidFill>
                  <a:srgbClr val="39FFFF"/>
                </a:solidFill>
                <a:latin typeface="Georgia" pitchFamily="34" charset="0"/>
                <a:ea typeface="Georgia" pitchFamily="34" charset="-122"/>
                <a:cs typeface="Georgia" pitchFamily="34" charset="-120"/>
              </a:rPr>
              <a:t>2</a:t>
            </a:r>
            <a:endParaRPr lang="en-US" sz="2200" dirty="0"/>
          </a:p>
        </p:txBody>
      </p:sp>
      <p:sp>
        <p:nvSpPr>
          <p:cNvPr id="13" name="Text 10"/>
          <p:cNvSpPr/>
          <p:nvPr/>
        </p:nvSpPr>
        <p:spPr>
          <a:xfrm>
            <a:off x="3785616" y="3108960"/>
            <a:ext cx="2029968" cy="365760"/>
          </a:xfrm>
          <a:prstGeom prst="rect">
            <a:avLst/>
          </a:prstGeom>
          <a:noFill/>
          <a:ln/>
        </p:spPr>
        <p:txBody>
          <a:bodyPr wrap="square" lIns="0" tIns="0" rIns="0" bIns="0" rtlCol="0" anchor="ctr"/>
          <a:lstStyle/>
          <a:p>
            <a:pPr indent="0" marL="0">
              <a:buNone/>
            </a:pPr>
            <a:r>
              <a:rPr lang="en-US" sz="1550" b="1" dirty="0">
                <a:solidFill>
                  <a:srgbClr val="FFFFFF"/>
                </a:solidFill>
                <a:latin typeface="Arial" pitchFamily="34" charset="0"/>
                <a:ea typeface="Arial" pitchFamily="34" charset="-122"/>
                <a:cs typeface="Arial" pitchFamily="34" charset="-120"/>
              </a:rPr>
              <a:t>Better results</a:t>
            </a:r>
            <a:endParaRPr lang="en-US" sz="1550" dirty="0"/>
          </a:p>
        </p:txBody>
      </p:sp>
      <p:sp>
        <p:nvSpPr>
          <p:cNvPr id="14" name="Text 11"/>
          <p:cNvSpPr/>
          <p:nvPr/>
        </p:nvSpPr>
        <p:spPr>
          <a:xfrm>
            <a:off x="3785616" y="3456432"/>
            <a:ext cx="2075688" cy="457200"/>
          </a:xfrm>
          <a:prstGeom prst="rect">
            <a:avLst/>
          </a:prstGeom>
          <a:noFill/>
          <a:ln/>
        </p:spPr>
        <p:txBody>
          <a:bodyPr wrap="square" lIns="0" tIns="0" rIns="0" bIns="0" rtlCol="0" anchor="ctr"/>
          <a:lstStyle/>
          <a:p>
            <a:pPr indent="0" marL="0">
              <a:lnSpc>
                <a:spcPct val="110000"/>
              </a:lnSpc>
              <a:buNone/>
            </a:pPr>
            <a:r>
              <a:rPr lang="en-US" sz="1150" dirty="0">
                <a:solidFill>
                  <a:srgbClr val="9FB0C6"/>
                </a:solidFill>
                <a:latin typeface="Arial" pitchFamily="34" charset="0"/>
                <a:ea typeface="Arial" pitchFamily="34" charset="-122"/>
                <a:cs typeface="Arial" pitchFamily="34" charset="-120"/>
              </a:rPr>
              <a:t>June · quality + coverage</a:t>
            </a:r>
            <a:endParaRPr lang="en-US" sz="1150" dirty="0"/>
          </a:p>
        </p:txBody>
      </p:sp>
      <p:pic>
        <p:nvPicPr>
          <p:cNvPr id="15" name="Image 1" descr="preencoded.png">    </p:cNvPr>
          <p:cNvPicPr>
            <a:picLocks noChangeAspect="1"/>
          </p:cNvPicPr>
          <p:nvPr/>
        </p:nvPicPr>
        <p:blipFill>
          <a:blip r:embed="rId2"/>
          <a:stretch>
            <a:fillRect/>
          </a:stretch>
        </p:blipFill>
        <p:spPr>
          <a:xfrm>
            <a:off x="6062472" y="3063240"/>
            <a:ext cx="219456" cy="219456"/>
          </a:xfrm>
          <a:prstGeom prst="rect">
            <a:avLst/>
          </a:prstGeom>
        </p:spPr>
      </p:pic>
      <p:sp>
        <p:nvSpPr>
          <p:cNvPr id="16" name="Shape 12"/>
          <p:cNvSpPr/>
          <p:nvPr/>
        </p:nvSpPr>
        <p:spPr>
          <a:xfrm>
            <a:off x="6291072" y="2423160"/>
            <a:ext cx="2487168" cy="1554480"/>
          </a:xfrm>
          <a:prstGeom prst="roundRect">
            <a:avLst>
              <a:gd name="adj" fmla="val 5882"/>
            </a:avLst>
          </a:prstGeom>
          <a:solidFill>
            <a:srgbClr val="211733"/>
          </a:solidFill>
          <a:ln w="12700">
            <a:solidFill>
              <a:srgbClr val="352A48"/>
            </a:solidFill>
            <a:prstDash val="solid"/>
          </a:ln>
        </p:spPr>
      </p:sp>
      <p:sp>
        <p:nvSpPr>
          <p:cNvPr id="17" name="Text 13"/>
          <p:cNvSpPr/>
          <p:nvPr/>
        </p:nvSpPr>
        <p:spPr>
          <a:xfrm>
            <a:off x="6519672" y="2606040"/>
            <a:ext cx="548640" cy="457200"/>
          </a:xfrm>
          <a:prstGeom prst="rect">
            <a:avLst/>
          </a:prstGeom>
          <a:noFill/>
          <a:ln/>
        </p:spPr>
        <p:txBody>
          <a:bodyPr wrap="square" lIns="0" tIns="0" rIns="0" bIns="0" rtlCol="0" anchor="ctr"/>
          <a:lstStyle/>
          <a:p>
            <a:pPr indent="0" marL="0">
              <a:buNone/>
            </a:pPr>
            <a:r>
              <a:rPr lang="en-US" sz="2200" b="1" dirty="0">
                <a:solidFill>
                  <a:srgbClr val="39FFFF"/>
                </a:solidFill>
                <a:latin typeface="Georgia" pitchFamily="34" charset="0"/>
                <a:ea typeface="Georgia" pitchFamily="34" charset="-122"/>
                <a:cs typeface="Georgia" pitchFamily="34" charset="-120"/>
              </a:rPr>
              <a:t>3</a:t>
            </a:r>
            <a:endParaRPr lang="en-US" sz="2200" dirty="0"/>
          </a:p>
        </p:txBody>
      </p:sp>
      <p:sp>
        <p:nvSpPr>
          <p:cNvPr id="18" name="Text 14"/>
          <p:cNvSpPr/>
          <p:nvPr/>
        </p:nvSpPr>
        <p:spPr>
          <a:xfrm>
            <a:off x="6519672" y="3108960"/>
            <a:ext cx="2029968" cy="365760"/>
          </a:xfrm>
          <a:prstGeom prst="rect">
            <a:avLst/>
          </a:prstGeom>
          <a:noFill/>
          <a:ln/>
        </p:spPr>
        <p:txBody>
          <a:bodyPr wrap="square" lIns="0" tIns="0" rIns="0" bIns="0" rtlCol="0" anchor="ctr"/>
          <a:lstStyle/>
          <a:p>
            <a:pPr indent="0" marL="0">
              <a:buNone/>
            </a:pPr>
            <a:r>
              <a:rPr lang="en-US" sz="1550" b="1" dirty="0">
                <a:solidFill>
                  <a:srgbClr val="FFFFFF"/>
                </a:solidFill>
                <a:latin typeface="Arial" pitchFamily="34" charset="0"/>
                <a:ea typeface="Arial" pitchFamily="34" charset="-122"/>
                <a:cs typeface="Arial" pitchFamily="34" charset="-120"/>
              </a:rPr>
              <a:t>Own our data</a:t>
            </a:r>
            <a:endParaRPr lang="en-US" sz="1550" dirty="0"/>
          </a:p>
        </p:txBody>
      </p:sp>
      <p:sp>
        <p:nvSpPr>
          <p:cNvPr id="19" name="Text 15"/>
          <p:cNvSpPr/>
          <p:nvPr/>
        </p:nvSpPr>
        <p:spPr>
          <a:xfrm>
            <a:off x="6519672" y="3456432"/>
            <a:ext cx="2075688" cy="457200"/>
          </a:xfrm>
          <a:prstGeom prst="rect">
            <a:avLst/>
          </a:prstGeom>
          <a:noFill/>
          <a:ln/>
        </p:spPr>
        <p:txBody>
          <a:bodyPr wrap="square" lIns="0" tIns="0" rIns="0" bIns="0" rtlCol="0" anchor="ctr"/>
          <a:lstStyle/>
          <a:p>
            <a:pPr indent="0" marL="0">
              <a:lnSpc>
                <a:spcPct val="110000"/>
              </a:lnSpc>
              <a:buNone/>
            </a:pPr>
            <a:r>
              <a:rPr lang="en-US" sz="1150" dirty="0">
                <a:solidFill>
                  <a:srgbClr val="9FB0C6"/>
                </a:solidFill>
                <a:latin typeface="Arial" pitchFamily="34" charset="0"/>
                <a:ea typeface="Arial" pitchFamily="34" charset="-122"/>
                <a:cs typeface="Arial" pitchFamily="34" charset="-120"/>
              </a:rPr>
              <a:t>July · stop re-buying data</a:t>
            </a:r>
            <a:endParaRPr lang="en-US" sz="1150" dirty="0"/>
          </a:p>
        </p:txBody>
      </p:sp>
      <p:pic>
        <p:nvPicPr>
          <p:cNvPr id="20" name="Image 2" descr="preencoded.png">    </p:cNvPr>
          <p:cNvPicPr>
            <a:picLocks noChangeAspect="1"/>
          </p:cNvPicPr>
          <p:nvPr/>
        </p:nvPicPr>
        <p:blipFill>
          <a:blip r:embed="rId3"/>
          <a:stretch>
            <a:fillRect/>
          </a:stretch>
        </p:blipFill>
        <p:spPr>
          <a:xfrm>
            <a:off x="8796528" y="3063240"/>
            <a:ext cx="219456" cy="219456"/>
          </a:xfrm>
          <a:prstGeom prst="rect">
            <a:avLst/>
          </a:prstGeom>
        </p:spPr>
      </p:pic>
      <p:sp>
        <p:nvSpPr>
          <p:cNvPr id="21" name="Shape 16"/>
          <p:cNvSpPr/>
          <p:nvPr/>
        </p:nvSpPr>
        <p:spPr>
          <a:xfrm>
            <a:off x="9025128" y="2423160"/>
            <a:ext cx="2487168" cy="1554480"/>
          </a:xfrm>
          <a:prstGeom prst="roundRect">
            <a:avLst>
              <a:gd name="adj" fmla="val 5882"/>
            </a:avLst>
          </a:prstGeom>
          <a:solidFill>
            <a:srgbClr val="211733"/>
          </a:solidFill>
          <a:ln w="12700">
            <a:solidFill>
              <a:srgbClr val="352A48"/>
            </a:solidFill>
            <a:prstDash val="solid"/>
          </a:ln>
        </p:spPr>
      </p:sp>
      <p:sp>
        <p:nvSpPr>
          <p:cNvPr id="22" name="Text 17"/>
          <p:cNvSpPr/>
          <p:nvPr/>
        </p:nvSpPr>
        <p:spPr>
          <a:xfrm>
            <a:off x="9253728" y="2606040"/>
            <a:ext cx="548640" cy="457200"/>
          </a:xfrm>
          <a:prstGeom prst="rect">
            <a:avLst/>
          </a:prstGeom>
          <a:noFill/>
          <a:ln/>
        </p:spPr>
        <p:txBody>
          <a:bodyPr wrap="square" lIns="0" tIns="0" rIns="0" bIns="0" rtlCol="0" anchor="ctr"/>
          <a:lstStyle/>
          <a:p>
            <a:pPr indent="0" marL="0">
              <a:buNone/>
            </a:pPr>
            <a:r>
              <a:rPr lang="en-US" sz="2200" b="1" dirty="0">
                <a:solidFill>
                  <a:srgbClr val="39FFFF"/>
                </a:solidFill>
                <a:latin typeface="Georgia" pitchFamily="34" charset="0"/>
                <a:ea typeface="Georgia" pitchFamily="34" charset="-122"/>
                <a:cs typeface="Georgia" pitchFamily="34" charset="-120"/>
              </a:rPr>
              <a:t>4</a:t>
            </a:r>
            <a:endParaRPr lang="en-US" sz="2200" dirty="0"/>
          </a:p>
        </p:txBody>
      </p:sp>
      <p:sp>
        <p:nvSpPr>
          <p:cNvPr id="23" name="Text 18"/>
          <p:cNvSpPr/>
          <p:nvPr/>
        </p:nvSpPr>
        <p:spPr>
          <a:xfrm>
            <a:off x="9253728" y="3108960"/>
            <a:ext cx="2029968" cy="365760"/>
          </a:xfrm>
          <a:prstGeom prst="rect">
            <a:avLst/>
          </a:prstGeom>
          <a:noFill/>
          <a:ln/>
        </p:spPr>
        <p:txBody>
          <a:bodyPr wrap="square" lIns="0" tIns="0" rIns="0" bIns="0" rtlCol="0" anchor="ctr"/>
          <a:lstStyle/>
          <a:p>
            <a:pPr indent="0" marL="0">
              <a:buNone/>
            </a:pPr>
            <a:r>
              <a:rPr lang="en-US" sz="1550" b="1" dirty="0">
                <a:solidFill>
                  <a:srgbClr val="FFFFFF"/>
                </a:solidFill>
                <a:latin typeface="Arial" pitchFamily="34" charset="0"/>
                <a:ea typeface="Arial" pitchFamily="34" charset="-122"/>
                <a:cs typeface="Arial" pitchFamily="34" charset="-120"/>
              </a:rPr>
              <a:t>Build &amp; expand</a:t>
            </a:r>
            <a:endParaRPr lang="en-US" sz="1550" dirty="0"/>
          </a:p>
        </p:txBody>
      </p:sp>
      <p:sp>
        <p:nvSpPr>
          <p:cNvPr id="24" name="Text 19"/>
          <p:cNvSpPr/>
          <p:nvPr/>
        </p:nvSpPr>
        <p:spPr>
          <a:xfrm>
            <a:off x="9253728" y="3456432"/>
            <a:ext cx="2075688" cy="457200"/>
          </a:xfrm>
          <a:prstGeom prst="rect">
            <a:avLst/>
          </a:prstGeom>
          <a:noFill/>
          <a:ln/>
        </p:spPr>
        <p:txBody>
          <a:bodyPr wrap="square" lIns="0" tIns="0" rIns="0" bIns="0" rtlCol="0" anchor="ctr"/>
          <a:lstStyle/>
          <a:p>
            <a:pPr indent="0" marL="0">
              <a:lnSpc>
                <a:spcPct val="110000"/>
              </a:lnSpc>
              <a:buNone/>
            </a:pPr>
            <a:r>
              <a:rPr lang="en-US" sz="1150" dirty="0">
                <a:solidFill>
                  <a:srgbClr val="9FB0C6"/>
                </a:solidFill>
                <a:latin typeface="Arial" pitchFamily="34" charset="0"/>
                <a:ea typeface="Arial" pitchFamily="34" charset="-122"/>
                <a:cs typeface="Arial" pitchFamily="34" charset="-120"/>
              </a:rPr>
              <a:t>August · new features</a:t>
            </a:r>
            <a:endParaRPr lang="en-US" sz="1150" dirty="0"/>
          </a:p>
        </p:txBody>
      </p:sp>
      <p:sp>
        <p:nvSpPr>
          <p:cNvPr id="25" name="Text 20"/>
          <p:cNvSpPr/>
          <p:nvPr/>
        </p:nvSpPr>
        <p:spPr>
          <a:xfrm>
            <a:off x="822960" y="4526280"/>
            <a:ext cx="5486400" cy="548640"/>
          </a:xfrm>
          <a:prstGeom prst="rect">
            <a:avLst/>
          </a:prstGeom>
          <a:noFill/>
          <a:ln/>
        </p:spPr>
        <p:txBody>
          <a:bodyPr wrap="square" lIns="0" tIns="0" rIns="0" bIns="0" rtlCol="0" anchor="ctr"/>
          <a:lstStyle/>
          <a:p>
            <a:pPr indent="0" marL="0">
              <a:buNone/>
            </a:pPr>
            <a:r>
              <a:rPr lang="en-US" sz="2600" b="1" i="1" dirty="0">
                <a:solidFill>
                  <a:srgbClr val="39FFFF"/>
                </a:solidFill>
                <a:latin typeface="Georgia" pitchFamily="34" charset="0"/>
                <a:ea typeface="Georgia" pitchFamily="34" charset="-122"/>
                <a:cs typeface="Georgia" pitchFamily="34" charset="-120"/>
              </a:rPr>
              <a:t>Foundation first.</a:t>
            </a:r>
            <a:endParaRPr lang="en-US" sz="2600" dirty="0"/>
          </a:p>
        </p:txBody>
      </p:sp>
      <p:sp>
        <p:nvSpPr>
          <p:cNvPr id="26" name="Text 21"/>
          <p:cNvSpPr/>
          <p:nvPr/>
        </p:nvSpPr>
        <p:spPr>
          <a:xfrm>
            <a:off x="822960" y="5120640"/>
            <a:ext cx="9875520" cy="822960"/>
          </a:xfrm>
          <a:prstGeom prst="rect">
            <a:avLst/>
          </a:prstGeom>
          <a:noFill/>
          <a:ln/>
        </p:spPr>
        <p:txBody>
          <a:bodyPr wrap="square" lIns="0" tIns="0" rIns="0" bIns="0" rtlCol="0" anchor="ctr"/>
          <a:lstStyle/>
          <a:p>
            <a:pPr indent="0" marL="0">
              <a:lnSpc>
                <a:spcPct val="125000"/>
              </a:lnSpc>
              <a:buNone/>
            </a:pPr>
            <a:r>
              <a:rPr lang="en-US" sz="1500" dirty="0">
                <a:solidFill>
                  <a:srgbClr val="9FB0C6"/>
                </a:solidFill>
                <a:latin typeface="Arial" pitchFamily="34" charset="0"/>
                <a:ea typeface="Arial" pitchFamily="34" charset="-122"/>
                <a:cs typeface="Arial" pitchFamily="34" charset="-120"/>
              </a:rPr>
              <a:t>June lays the foundation and lifts quality, July gives us our own data, and August builds new features and workflows on top. Each month builds on the last.</a:t>
            </a:r>
            <a:endParaRPr lang="en-US" sz="1500" dirty="0"/>
          </a:p>
        </p:txBody>
      </p:sp>
      <p:sp>
        <p:nvSpPr>
          <p:cNvPr id="27" name="Text 22"/>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8" name="Text 23"/>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18</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20624"/>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RECENT PROGRESS   ·   JUN 11 – 29, 2026</a:t>
            </a:r>
            <a:endParaRPr lang="en-US" sz="1250" dirty="0"/>
          </a:p>
        </p:txBody>
      </p:sp>
      <p:sp>
        <p:nvSpPr>
          <p:cNvPr id="3" name="Text 1"/>
          <p:cNvSpPr/>
          <p:nvPr/>
        </p:nvSpPr>
        <p:spPr>
          <a:xfrm>
            <a:off x="548640" y="768096"/>
            <a:ext cx="11064240" cy="548640"/>
          </a:xfrm>
          <a:prstGeom prst="rect">
            <a:avLst/>
          </a:prstGeom>
          <a:noFill/>
          <a:ln/>
        </p:spPr>
        <p:txBody>
          <a:bodyPr wrap="square" lIns="0" tIns="0" rIns="0" bIns="0" rtlCol="0" anchor="ctr"/>
          <a:lstStyle/>
          <a:p>
            <a:pPr indent="0" marL="0">
              <a:buNone/>
            </a:pPr>
            <a:r>
              <a:rPr lang="en-US" sz="3000" b="1" dirty="0">
                <a:solidFill>
                  <a:srgbClr val="15101F"/>
                </a:solidFill>
                <a:latin typeface="Georgia" pitchFamily="34" charset="0"/>
                <a:ea typeface="Georgia" pitchFamily="34" charset="-122"/>
                <a:cs typeface="Georgia" pitchFamily="34" charset="-120"/>
              </a:rPr>
              <a:t>Product progress overview</a:t>
            </a:r>
            <a:endParaRPr lang="en-US" sz="3000" dirty="0"/>
          </a:p>
        </p:txBody>
      </p:sp>
      <p:sp>
        <p:nvSpPr>
          <p:cNvPr id="4" name="Text 2"/>
          <p:cNvSpPr/>
          <p:nvPr/>
        </p:nvSpPr>
        <p:spPr>
          <a:xfrm>
            <a:off x="548640" y="1389888"/>
            <a:ext cx="11064240" cy="457200"/>
          </a:xfrm>
          <a:prstGeom prst="rect">
            <a:avLst/>
          </a:prstGeom>
          <a:noFill/>
          <a:ln/>
        </p:spPr>
        <p:txBody>
          <a:bodyPr wrap="square" lIns="0" tIns="0" rIns="0" bIns="0" rtlCol="0" anchor="ctr"/>
          <a:lstStyle/>
          <a:p>
            <a:pPr indent="0" marL="0">
              <a:lnSpc>
                <a:spcPct val="120000"/>
              </a:lnSpc>
              <a:buNone/>
            </a:pPr>
            <a:r>
              <a:rPr lang="en-US" sz="1450" dirty="0">
                <a:solidFill>
                  <a:srgbClr val="3A3346"/>
                </a:solidFill>
                <a:latin typeface="Arial" pitchFamily="34" charset="0"/>
                <a:ea typeface="Arial" pitchFamily="34" charset="-122"/>
                <a:cs typeface="Arial" pitchFamily="34" charset="-120"/>
              </a:rPr>
              <a:t>Over the last two weeks we shipped steady, customer-facing reliability improvements across every part of the product.</a:t>
            </a:r>
            <a:endParaRPr lang="en-US" sz="1450" dirty="0"/>
          </a:p>
        </p:txBody>
      </p:sp>
      <p:sp>
        <p:nvSpPr>
          <p:cNvPr id="5" name="Shape 3"/>
          <p:cNvSpPr/>
          <p:nvPr/>
        </p:nvSpPr>
        <p:spPr>
          <a:xfrm>
            <a:off x="548640" y="2103120"/>
            <a:ext cx="3566160" cy="3474720"/>
          </a:xfrm>
          <a:prstGeom prst="roundRect">
            <a:avLst>
              <a:gd name="adj" fmla="val 2368"/>
            </a:avLst>
          </a:prstGeom>
          <a:solidFill>
            <a:srgbClr val="EAFEFE"/>
          </a:solidFill>
          <a:ln w="12700">
            <a:solidFill>
              <a:srgbClr val="CDEFEF"/>
            </a:solidFill>
            <a:prstDash val="solid"/>
          </a:ln>
          <a:effectLst>
            <a:outerShdw sx="100000" sy="100000" kx="0" ky="0" algn="bl" rotWithShape="0" blurRad="127000" dist="38100" dir="5400000">
              <a:srgbClr val="000000">
                <a:alpha val="8000"/>
              </a:srgbClr>
            </a:outerShdw>
          </a:effectLst>
        </p:spPr>
      </p:sp>
      <p:sp>
        <p:nvSpPr>
          <p:cNvPr id="6" name="Text 4"/>
          <p:cNvSpPr/>
          <p:nvPr/>
        </p:nvSpPr>
        <p:spPr>
          <a:xfrm>
            <a:off x="777240" y="2395728"/>
            <a:ext cx="3108960" cy="960120"/>
          </a:xfrm>
          <a:prstGeom prst="rect">
            <a:avLst/>
          </a:prstGeom>
          <a:noFill/>
          <a:ln/>
        </p:spPr>
        <p:txBody>
          <a:bodyPr wrap="square" lIns="0" tIns="0" rIns="0" bIns="0" rtlCol="0" anchor="ctr"/>
          <a:lstStyle/>
          <a:p>
            <a:pPr indent="0" marL="0">
              <a:buNone/>
            </a:pPr>
            <a:r>
              <a:rPr lang="en-US" sz="6200" b="1" dirty="0">
                <a:solidFill>
                  <a:srgbClr val="0E8C8C"/>
                </a:solidFill>
                <a:latin typeface="Georgia" pitchFamily="34" charset="0"/>
                <a:ea typeface="Georgia" pitchFamily="34" charset="-122"/>
                <a:cs typeface="Georgia" pitchFamily="34" charset="-120"/>
              </a:rPr>
              <a:t>259</a:t>
            </a:r>
            <a:endParaRPr lang="en-US" sz="6200" dirty="0"/>
          </a:p>
        </p:txBody>
      </p:sp>
      <p:sp>
        <p:nvSpPr>
          <p:cNvPr id="7" name="Text 5"/>
          <p:cNvSpPr/>
          <p:nvPr/>
        </p:nvSpPr>
        <p:spPr>
          <a:xfrm>
            <a:off x="804672" y="3419856"/>
            <a:ext cx="3108960" cy="32004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improvements shipped</a:t>
            </a:r>
            <a:endParaRPr lang="en-US" sz="1450" dirty="0"/>
          </a:p>
        </p:txBody>
      </p:sp>
      <p:sp>
        <p:nvSpPr>
          <p:cNvPr id="8" name="Text 6"/>
          <p:cNvSpPr/>
          <p:nvPr/>
        </p:nvSpPr>
        <p:spPr>
          <a:xfrm>
            <a:off x="804672" y="3730752"/>
            <a:ext cx="3108960" cy="320040"/>
          </a:xfrm>
          <a:prstGeom prst="rect">
            <a:avLst/>
          </a:prstGeom>
          <a:noFill/>
          <a:ln/>
        </p:spPr>
        <p:txBody>
          <a:bodyPr wrap="square" lIns="0" tIns="0" rIns="0" bIns="0" rtlCol="0" anchor="ctr"/>
          <a:lstStyle/>
          <a:p>
            <a:pPr indent="0" marL="0">
              <a:buNone/>
            </a:pPr>
            <a:r>
              <a:rPr lang="en-US" sz="1250" dirty="0">
                <a:solidFill>
                  <a:srgbClr val="6E6580"/>
                </a:solidFill>
                <a:latin typeface="Arial" pitchFamily="34" charset="0"/>
                <a:ea typeface="Arial" pitchFamily="34" charset="-122"/>
                <a:cs typeface="Arial" pitchFamily="34" charset="-120"/>
              </a:rPr>
              <a:t>across the product, in two weeks</a:t>
            </a:r>
            <a:endParaRPr lang="en-US" sz="1250" dirty="0"/>
          </a:p>
        </p:txBody>
      </p:sp>
      <p:sp>
        <p:nvSpPr>
          <p:cNvPr id="9" name="Text 7"/>
          <p:cNvSpPr/>
          <p:nvPr/>
        </p:nvSpPr>
        <p:spPr>
          <a:xfrm>
            <a:off x="804672" y="4526280"/>
            <a:ext cx="3063240" cy="822960"/>
          </a:xfrm>
          <a:prstGeom prst="rect">
            <a:avLst/>
          </a:prstGeom>
          <a:noFill/>
          <a:ln/>
        </p:spPr>
        <p:txBody>
          <a:bodyPr wrap="square" lIns="0" tIns="0" rIns="0" bIns="0" rtlCol="0" anchor="ctr"/>
          <a:lstStyle/>
          <a:p>
            <a:pPr indent="0" marL="0">
              <a:lnSpc>
                <a:spcPct val="125000"/>
              </a:lnSpc>
              <a:buNone/>
            </a:pPr>
            <a:r>
              <a:rPr lang="en-US" sz="1300" dirty="0">
                <a:solidFill>
                  <a:srgbClr val="3A3346"/>
                </a:solidFill>
                <a:latin typeface="Arial" pitchFamily="34" charset="0"/>
                <a:ea typeface="Arial" pitchFamily="34" charset="-122"/>
                <a:cs typeface="Arial" pitchFamily="34" charset="-120"/>
              </a:rPr>
              <a:t>More improvements are already underway for the weeks ahead.</a:t>
            </a:r>
            <a:endParaRPr lang="en-US" sz="1300" dirty="0"/>
          </a:p>
        </p:txBody>
      </p:sp>
      <p:sp>
        <p:nvSpPr>
          <p:cNvPr id="10" name="Shape 8"/>
          <p:cNvSpPr/>
          <p:nvPr/>
        </p:nvSpPr>
        <p:spPr>
          <a:xfrm>
            <a:off x="4434840" y="2103120"/>
            <a:ext cx="3474720" cy="1554480"/>
          </a:xfrm>
          <a:prstGeom prst="roundRect">
            <a:avLst>
              <a:gd name="adj" fmla="val 470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1" name="Shape 9"/>
          <p:cNvSpPr/>
          <p:nvPr/>
        </p:nvSpPr>
        <p:spPr>
          <a:xfrm>
            <a:off x="4709160" y="2414016"/>
            <a:ext cx="164592" cy="164592"/>
          </a:xfrm>
          <a:prstGeom prst="ellipse">
            <a:avLst/>
          </a:prstGeom>
          <a:solidFill>
            <a:srgbClr val="39FFFF"/>
          </a:solidFill>
          <a:ln/>
        </p:spPr>
      </p:sp>
      <p:sp>
        <p:nvSpPr>
          <p:cNvPr id="12" name="Text 10"/>
          <p:cNvSpPr/>
          <p:nvPr/>
        </p:nvSpPr>
        <p:spPr>
          <a:xfrm>
            <a:off x="4983480" y="2322576"/>
            <a:ext cx="2743200" cy="365760"/>
          </a:xfrm>
          <a:prstGeom prst="rect">
            <a:avLst/>
          </a:prstGeom>
          <a:noFill/>
          <a:ln/>
        </p:spPr>
        <p:txBody>
          <a:bodyPr wrap="square" lIns="0" tIns="0" rIns="0" bIns="0" rtlCol="0" anchor="ctr"/>
          <a:lstStyle/>
          <a:p>
            <a:pPr indent="0" marL="0">
              <a:buNone/>
            </a:pPr>
            <a:r>
              <a:rPr lang="en-US" sz="1650" b="1" dirty="0">
                <a:solidFill>
                  <a:srgbClr val="15101F"/>
                </a:solidFill>
                <a:latin typeface="Georgia" pitchFamily="34" charset="0"/>
                <a:ea typeface="Georgia" pitchFamily="34" charset="-122"/>
                <a:cs typeface="Georgia" pitchFamily="34" charset="-120"/>
              </a:rPr>
              <a:t>CRM</a:t>
            </a:r>
            <a:endParaRPr lang="en-US" sz="1650" dirty="0"/>
          </a:p>
        </p:txBody>
      </p:sp>
      <p:sp>
        <p:nvSpPr>
          <p:cNvPr id="13" name="Text 11"/>
          <p:cNvSpPr/>
          <p:nvPr/>
        </p:nvSpPr>
        <p:spPr>
          <a:xfrm>
            <a:off x="4709160" y="2779776"/>
            <a:ext cx="2971800" cy="731520"/>
          </a:xfrm>
          <a:prstGeom prst="rect">
            <a:avLst/>
          </a:prstGeom>
          <a:noFill/>
          <a:ln/>
        </p:spPr>
        <p:txBody>
          <a:bodyPr wrap="square" lIns="0" tIns="0" rIns="0" bIns="0" rtlCol="0" anchor="ctr"/>
          <a:lstStyle/>
          <a:p>
            <a:pPr indent="0" marL="0">
              <a:lnSpc>
                <a:spcPct val="120000"/>
              </a:lnSpc>
              <a:buNone/>
            </a:pPr>
            <a:r>
              <a:rPr lang="en-US" sz="1250" dirty="0">
                <a:solidFill>
                  <a:srgbClr val="3A3346"/>
                </a:solidFill>
                <a:latin typeface="Arial" pitchFamily="34" charset="0"/>
                <a:ea typeface="Arial" pitchFamily="34" charset="-122"/>
                <a:cs typeface="Arial" pitchFamily="34" charset="-120"/>
              </a:rPr>
              <a:t>Smoother record creation, a cleaner interface, and fewer bugs.</a:t>
            </a:r>
            <a:endParaRPr lang="en-US" sz="1250" dirty="0"/>
          </a:p>
        </p:txBody>
      </p:sp>
      <p:sp>
        <p:nvSpPr>
          <p:cNvPr id="14" name="Shape 12"/>
          <p:cNvSpPr/>
          <p:nvPr/>
        </p:nvSpPr>
        <p:spPr>
          <a:xfrm>
            <a:off x="8138160" y="2103120"/>
            <a:ext cx="3474720" cy="1554480"/>
          </a:xfrm>
          <a:prstGeom prst="roundRect">
            <a:avLst>
              <a:gd name="adj" fmla="val 470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5" name="Shape 13"/>
          <p:cNvSpPr/>
          <p:nvPr/>
        </p:nvSpPr>
        <p:spPr>
          <a:xfrm>
            <a:off x="8412480" y="2414016"/>
            <a:ext cx="164592" cy="164592"/>
          </a:xfrm>
          <a:prstGeom prst="ellipse">
            <a:avLst/>
          </a:prstGeom>
          <a:solidFill>
            <a:srgbClr val="9354C9"/>
          </a:solidFill>
          <a:ln/>
        </p:spPr>
      </p:sp>
      <p:sp>
        <p:nvSpPr>
          <p:cNvPr id="16" name="Text 14"/>
          <p:cNvSpPr/>
          <p:nvPr/>
        </p:nvSpPr>
        <p:spPr>
          <a:xfrm>
            <a:off x="8686800" y="2322576"/>
            <a:ext cx="2743200" cy="365760"/>
          </a:xfrm>
          <a:prstGeom prst="rect">
            <a:avLst/>
          </a:prstGeom>
          <a:noFill/>
          <a:ln/>
        </p:spPr>
        <p:txBody>
          <a:bodyPr wrap="square" lIns="0" tIns="0" rIns="0" bIns="0" rtlCol="0" anchor="ctr"/>
          <a:lstStyle/>
          <a:p>
            <a:pPr indent="0" marL="0">
              <a:buNone/>
            </a:pPr>
            <a:r>
              <a:rPr lang="en-US" sz="1650" b="1" dirty="0">
                <a:solidFill>
                  <a:srgbClr val="15101F"/>
                </a:solidFill>
                <a:latin typeface="Georgia" pitchFamily="34" charset="0"/>
                <a:ea typeface="Georgia" pitchFamily="34" charset="-122"/>
                <a:cs typeface="Georgia" pitchFamily="34" charset="-120"/>
              </a:rPr>
              <a:t>Headhunter</a:t>
            </a:r>
            <a:endParaRPr lang="en-US" sz="1650" dirty="0"/>
          </a:p>
        </p:txBody>
      </p:sp>
      <p:sp>
        <p:nvSpPr>
          <p:cNvPr id="17" name="Text 15"/>
          <p:cNvSpPr/>
          <p:nvPr/>
        </p:nvSpPr>
        <p:spPr>
          <a:xfrm>
            <a:off x="8412480" y="2779776"/>
            <a:ext cx="2971800" cy="731520"/>
          </a:xfrm>
          <a:prstGeom prst="rect">
            <a:avLst/>
          </a:prstGeom>
          <a:noFill/>
          <a:ln/>
        </p:spPr>
        <p:txBody>
          <a:bodyPr wrap="square" lIns="0" tIns="0" rIns="0" bIns="0" rtlCol="0" anchor="ctr"/>
          <a:lstStyle/>
          <a:p>
            <a:pPr indent="0" marL="0">
              <a:lnSpc>
                <a:spcPct val="120000"/>
              </a:lnSpc>
              <a:buNone/>
            </a:pPr>
            <a:r>
              <a:rPr lang="en-US" sz="1250" dirty="0">
                <a:solidFill>
                  <a:srgbClr val="3A3346"/>
                </a:solidFill>
                <a:latin typeface="Arial" pitchFamily="34" charset="0"/>
                <a:ea typeface="Arial" pitchFamily="34" charset="-122"/>
                <a:cs typeface="Arial" pitchFamily="34" charset="-120"/>
              </a:rPr>
              <a:t>Better candidate discovery, more accurate contacts, and reliable exports.</a:t>
            </a:r>
            <a:endParaRPr lang="en-US" sz="1250" dirty="0"/>
          </a:p>
        </p:txBody>
      </p:sp>
      <p:sp>
        <p:nvSpPr>
          <p:cNvPr id="18" name="Shape 16"/>
          <p:cNvSpPr/>
          <p:nvPr/>
        </p:nvSpPr>
        <p:spPr>
          <a:xfrm>
            <a:off x="4434840" y="3840480"/>
            <a:ext cx="3474720" cy="1554480"/>
          </a:xfrm>
          <a:prstGeom prst="roundRect">
            <a:avLst>
              <a:gd name="adj" fmla="val 470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7"/>
          <p:cNvSpPr/>
          <p:nvPr/>
        </p:nvSpPr>
        <p:spPr>
          <a:xfrm>
            <a:off x="4709160" y="4151376"/>
            <a:ext cx="164592" cy="164592"/>
          </a:xfrm>
          <a:prstGeom prst="ellipse">
            <a:avLst/>
          </a:prstGeom>
          <a:solidFill>
            <a:srgbClr val="3FB68B"/>
          </a:solidFill>
          <a:ln/>
        </p:spPr>
      </p:sp>
      <p:sp>
        <p:nvSpPr>
          <p:cNvPr id="20" name="Text 18"/>
          <p:cNvSpPr/>
          <p:nvPr/>
        </p:nvSpPr>
        <p:spPr>
          <a:xfrm>
            <a:off x="4983480" y="4059936"/>
            <a:ext cx="2743200" cy="365760"/>
          </a:xfrm>
          <a:prstGeom prst="rect">
            <a:avLst/>
          </a:prstGeom>
          <a:noFill/>
          <a:ln/>
        </p:spPr>
        <p:txBody>
          <a:bodyPr wrap="square" lIns="0" tIns="0" rIns="0" bIns="0" rtlCol="0" anchor="ctr"/>
          <a:lstStyle/>
          <a:p>
            <a:pPr indent="0" marL="0">
              <a:buNone/>
            </a:pPr>
            <a:r>
              <a:rPr lang="en-US" sz="1650" b="1" dirty="0">
                <a:solidFill>
                  <a:srgbClr val="15101F"/>
                </a:solidFill>
                <a:latin typeface="Georgia" pitchFamily="34" charset="0"/>
                <a:ea typeface="Georgia" pitchFamily="34" charset="-122"/>
                <a:cs typeface="Georgia" pitchFamily="34" charset="-120"/>
              </a:rPr>
              <a:t>Outreach + search</a:t>
            </a:r>
            <a:endParaRPr lang="en-US" sz="1650" dirty="0"/>
          </a:p>
        </p:txBody>
      </p:sp>
      <p:sp>
        <p:nvSpPr>
          <p:cNvPr id="21" name="Text 19"/>
          <p:cNvSpPr/>
          <p:nvPr/>
        </p:nvSpPr>
        <p:spPr>
          <a:xfrm>
            <a:off x="4709160" y="4517136"/>
            <a:ext cx="2971800" cy="731520"/>
          </a:xfrm>
          <a:prstGeom prst="rect">
            <a:avLst/>
          </a:prstGeom>
          <a:noFill/>
          <a:ln/>
        </p:spPr>
        <p:txBody>
          <a:bodyPr wrap="square" lIns="0" tIns="0" rIns="0" bIns="0" rtlCol="0" anchor="ctr"/>
          <a:lstStyle/>
          <a:p>
            <a:pPr indent="0" marL="0">
              <a:lnSpc>
                <a:spcPct val="120000"/>
              </a:lnSpc>
              <a:buNone/>
            </a:pPr>
            <a:r>
              <a:rPr lang="en-US" sz="1250" dirty="0">
                <a:solidFill>
                  <a:srgbClr val="3A3346"/>
                </a:solidFill>
                <a:latin typeface="Arial" pitchFamily="34" charset="0"/>
                <a:ea typeface="Arial" pitchFamily="34" charset="-122"/>
                <a:cs typeface="Arial" pitchFamily="34" charset="-120"/>
              </a:rPr>
              <a:t>More reliable email outreach and search, from start to delivery.</a:t>
            </a:r>
            <a:endParaRPr lang="en-US" sz="1250" dirty="0"/>
          </a:p>
        </p:txBody>
      </p:sp>
      <p:sp>
        <p:nvSpPr>
          <p:cNvPr id="22" name="Shape 20"/>
          <p:cNvSpPr/>
          <p:nvPr/>
        </p:nvSpPr>
        <p:spPr>
          <a:xfrm>
            <a:off x="8138160" y="3840480"/>
            <a:ext cx="3474720" cy="1554480"/>
          </a:xfrm>
          <a:prstGeom prst="roundRect">
            <a:avLst>
              <a:gd name="adj" fmla="val 4706"/>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23" name="Shape 21"/>
          <p:cNvSpPr/>
          <p:nvPr/>
        </p:nvSpPr>
        <p:spPr>
          <a:xfrm>
            <a:off x="8412480" y="4151376"/>
            <a:ext cx="164592" cy="164592"/>
          </a:xfrm>
          <a:prstGeom prst="ellipse">
            <a:avLst/>
          </a:prstGeom>
          <a:solidFill>
            <a:srgbClr val="5B6B82"/>
          </a:solidFill>
          <a:ln/>
        </p:spPr>
      </p:sp>
      <p:sp>
        <p:nvSpPr>
          <p:cNvPr id="24" name="Text 22"/>
          <p:cNvSpPr/>
          <p:nvPr/>
        </p:nvSpPr>
        <p:spPr>
          <a:xfrm>
            <a:off x="8686800" y="4059936"/>
            <a:ext cx="2743200" cy="365760"/>
          </a:xfrm>
          <a:prstGeom prst="rect">
            <a:avLst/>
          </a:prstGeom>
          <a:noFill/>
          <a:ln/>
        </p:spPr>
        <p:txBody>
          <a:bodyPr wrap="square" lIns="0" tIns="0" rIns="0" bIns="0" rtlCol="0" anchor="ctr"/>
          <a:lstStyle/>
          <a:p>
            <a:pPr indent="0" marL="0">
              <a:buNone/>
            </a:pPr>
            <a:r>
              <a:rPr lang="en-US" sz="1650" b="1" dirty="0">
                <a:solidFill>
                  <a:srgbClr val="15101F"/>
                </a:solidFill>
                <a:latin typeface="Georgia" pitchFamily="34" charset="0"/>
                <a:ea typeface="Georgia" pitchFamily="34" charset="-122"/>
                <a:cs typeface="Georgia" pitchFamily="34" charset="-120"/>
              </a:rPr>
              <a:t>Platform + data</a:t>
            </a:r>
            <a:endParaRPr lang="en-US" sz="1650" dirty="0"/>
          </a:p>
        </p:txBody>
      </p:sp>
      <p:sp>
        <p:nvSpPr>
          <p:cNvPr id="25" name="Text 23"/>
          <p:cNvSpPr/>
          <p:nvPr/>
        </p:nvSpPr>
        <p:spPr>
          <a:xfrm>
            <a:off x="8412480" y="4517136"/>
            <a:ext cx="2971800" cy="731520"/>
          </a:xfrm>
          <a:prstGeom prst="rect">
            <a:avLst/>
          </a:prstGeom>
          <a:noFill/>
          <a:ln/>
        </p:spPr>
        <p:txBody>
          <a:bodyPr wrap="square" lIns="0" tIns="0" rIns="0" bIns="0" rtlCol="0" anchor="ctr"/>
          <a:lstStyle/>
          <a:p>
            <a:pPr indent="0" marL="0">
              <a:lnSpc>
                <a:spcPct val="120000"/>
              </a:lnSpc>
              <a:buNone/>
            </a:pPr>
            <a:r>
              <a:rPr lang="en-US" sz="1250" dirty="0">
                <a:solidFill>
                  <a:srgbClr val="3A3346"/>
                </a:solidFill>
                <a:latin typeface="Arial" pitchFamily="34" charset="0"/>
                <a:ea typeface="Arial" pitchFamily="34" charset="-122"/>
                <a:cs typeface="Arial" pitchFamily="34" charset="-120"/>
              </a:rPr>
              <a:t>Faster, more reliable data behind the whole product.</a:t>
            </a:r>
            <a:endParaRPr lang="en-US" sz="1250" dirty="0"/>
          </a:p>
        </p:txBody>
      </p:sp>
      <p:sp>
        <p:nvSpPr>
          <p:cNvPr id="26" name="Text 24"/>
          <p:cNvSpPr/>
          <p:nvPr/>
        </p:nvSpPr>
        <p:spPr>
          <a:xfrm>
            <a:off x="548640" y="5852160"/>
            <a:ext cx="11064240" cy="457200"/>
          </a:xfrm>
          <a:prstGeom prst="rect">
            <a:avLst/>
          </a:prstGeom>
          <a:noFill/>
          <a:ln/>
        </p:spPr>
        <p:txBody>
          <a:bodyPr wrap="square" lIns="0" tIns="0" rIns="0" bIns="0" rtlCol="0" anchor="ctr"/>
          <a:lstStyle/>
          <a:p>
            <a:pPr indent="0" marL="0">
              <a:lnSpc>
                <a:spcPct val="115000"/>
              </a:lnSpc>
              <a:buNone/>
            </a:pPr>
            <a:r>
              <a:rPr lang="en-US" sz="1300" b="1" dirty="0">
                <a:solidFill>
                  <a:srgbClr val="15101F"/>
                </a:solidFill>
                <a:latin typeface="Arial" pitchFamily="34" charset="0"/>
                <a:ea typeface="Arial" pitchFamily="34" charset="-122"/>
                <a:cs typeface="Arial" pitchFamily="34" charset="-120"/>
              </a:rPr>
              <a:t>Next:  </a:t>
            </a:r>
            <a:pPr indent="0" marL="0">
              <a:lnSpc>
                <a:spcPct val="115000"/>
              </a:lnSpc>
              <a:buNone/>
            </a:pPr>
            <a:r>
              <a:rPr lang="en-US" sz="1300" dirty="0">
                <a:solidFill>
                  <a:srgbClr val="3A3346"/>
                </a:solidFill>
                <a:latin typeface="Arial" pitchFamily="34" charset="0"/>
                <a:ea typeface="Arial" pitchFamily="34" charset="-122"/>
                <a:cs typeface="Arial" pitchFamily="34" charset="-120"/>
              </a:rPr>
              <a:t>focus on the highest-impact customer-facing fixes first.</a:t>
            </a:r>
            <a:endParaRPr lang="en-US" sz="1300" dirty="0"/>
          </a:p>
        </p:txBody>
      </p:sp>
      <p:sp>
        <p:nvSpPr>
          <p:cNvPr id="27" name="Text 25"/>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8" name="Text 26"/>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10058400" cy="548640"/>
          </a:xfrm>
          <a:prstGeom prst="rect">
            <a:avLst/>
          </a:prstGeom>
          <a:noFill/>
          <a:ln/>
        </p:spPr>
        <p:txBody>
          <a:bodyPr wrap="square" lIns="0" tIns="0" rIns="0" bIns="0" rtlCol="0" anchor="ctr"/>
          <a:lstStyle/>
          <a:p>
            <a:pPr indent="0" marL="0">
              <a:buNone/>
            </a:pPr>
            <a:r>
              <a:rPr lang="en-US" sz="3200" b="1" dirty="0">
                <a:solidFill>
                  <a:srgbClr val="15101F"/>
                </a:solidFill>
                <a:latin typeface="Georgia" pitchFamily="34" charset="0"/>
                <a:ea typeface="Georgia" pitchFamily="34" charset="-122"/>
                <a:cs typeface="Georgia" pitchFamily="34" charset="-120"/>
              </a:rPr>
              <a:t>Roadmap overview</a:t>
            </a:r>
            <a:endParaRPr lang="en-US" sz="3200" dirty="0"/>
          </a:p>
        </p:txBody>
      </p:sp>
      <p:sp>
        <p:nvSpPr>
          <p:cNvPr id="3" name="Text 1"/>
          <p:cNvSpPr/>
          <p:nvPr/>
        </p:nvSpPr>
        <p:spPr>
          <a:xfrm>
            <a:off x="548640" y="1078992"/>
            <a:ext cx="11064240" cy="640080"/>
          </a:xfrm>
          <a:prstGeom prst="rect">
            <a:avLst/>
          </a:prstGeom>
          <a:noFill/>
          <a:ln/>
        </p:spPr>
        <p:txBody>
          <a:bodyPr wrap="square" lIns="0" tIns="0" rIns="0" bIns="0" rtlCol="0" anchor="ctr"/>
          <a:lstStyle/>
          <a:p>
            <a:pPr indent="0" marL="0">
              <a:lnSpc>
                <a:spcPct val="120000"/>
              </a:lnSpc>
              <a:buNone/>
            </a:pPr>
            <a:r>
              <a:rPr lang="en-US" sz="1450" dirty="0">
                <a:solidFill>
                  <a:srgbClr val="3A3346"/>
                </a:solidFill>
                <a:latin typeface="Arial" pitchFamily="34" charset="0"/>
                <a:ea typeface="Arial" pitchFamily="34" charset="-122"/>
                <a:cs typeface="Arial" pitchFamily="34" charset="-120"/>
              </a:rPr>
              <a:t>A foundation-first plan: we tackle these four themes in order across June to August, so each step builds on the one before it.</a:t>
            </a:r>
            <a:endParaRPr lang="en-US" sz="1450" dirty="0"/>
          </a:p>
        </p:txBody>
      </p:sp>
      <p:sp>
        <p:nvSpPr>
          <p:cNvPr id="4" name="Shape 2"/>
          <p:cNvSpPr/>
          <p:nvPr/>
        </p:nvSpPr>
        <p:spPr>
          <a:xfrm>
            <a:off x="548640" y="1965960"/>
            <a:ext cx="5394960" cy="2084832"/>
          </a:xfrm>
          <a:prstGeom prst="roundRect">
            <a:avLst>
              <a:gd name="adj" fmla="val 3509"/>
            </a:avLst>
          </a:prstGeom>
          <a:solidFill>
            <a:srgbClr val="F7F5FA"/>
          </a:solidFill>
          <a:ln w="12700">
            <a:solidFill>
              <a:srgbClr val="E7E2EE"/>
            </a:solidFill>
            <a:prstDash val="solid"/>
          </a:ln>
          <a:effectLst>
            <a:outerShdw sx="100000" sy="100000" kx="0" ky="0" algn="bl" rotWithShape="0" blurRad="127000" dist="38100" dir="5400000">
              <a:srgbClr val="000000">
                <a:alpha val="8000"/>
              </a:srgbClr>
            </a:outerShdw>
          </a:effectLst>
        </p:spPr>
      </p:sp>
      <p:sp>
        <p:nvSpPr>
          <p:cNvPr id="5" name="Shape 3"/>
          <p:cNvSpPr/>
          <p:nvPr/>
        </p:nvSpPr>
        <p:spPr>
          <a:xfrm>
            <a:off x="914400" y="2313432"/>
            <a:ext cx="1783080" cy="420624"/>
          </a:xfrm>
          <a:prstGeom prst="roundRect">
            <a:avLst>
              <a:gd name="adj" fmla="val 50000"/>
            </a:avLst>
          </a:prstGeom>
          <a:solidFill>
            <a:srgbClr val="39FFFF"/>
          </a:solidFill>
          <a:ln/>
        </p:spPr>
      </p:sp>
      <p:sp>
        <p:nvSpPr>
          <p:cNvPr id="6" name="Text 4"/>
          <p:cNvSpPr/>
          <p:nvPr/>
        </p:nvSpPr>
        <p:spPr>
          <a:xfrm>
            <a:off x="914400" y="2313432"/>
            <a:ext cx="1783080" cy="420624"/>
          </a:xfrm>
          <a:prstGeom prst="rect">
            <a:avLst/>
          </a:prstGeom>
          <a:noFill/>
          <a:ln/>
        </p:spPr>
        <p:txBody>
          <a:bodyPr wrap="square" lIns="0" tIns="0" rIns="0" bIns="0" rtlCol="0" anchor="ctr"/>
          <a:lstStyle/>
          <a:p>
            <a:pPr algn="ctr" indent="0" marL="0">
              <a:buNone/>
            </a:pPr>
            <a:r>
              <a:rPr lang="en-US" sz="1150" b="1" spc="150" kern="0" dirty="0">
                <a:solidFill>
                  <a:srgbClr val="15101F"/>
                </a:solidFill>
                <a:latin typeface="Arial" pitchFamily="34" charset="0"/>
                <a:ea typeface="Arial" pitchFamily="34" charset="-122"/>
                <a:cs typeface="Arial" pitchFamily="34" charset="-120"/>
              </a:rPr>
              <a:t>JUNE 2026</a:t>
            </a:r>
            <a:endParaRPr lang="en-US" sz="1150" dirty="0"/>
          </a:p>
        </p:txBody>
      </p:sp>
      <p:sp>
        <p:nvSpPr>
          <p:cNvPr id="7" name="Text 5"/>
          <p:cNvSpPr/>
          <p:nvPr/>
        </p:nvSpPr>
        <p:spPr>
          <a:xfrm>
            <a:off x="2880360" y="2386584"/>
            <a:ext cx="128016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1</a:t>
            </a:r>
            <a:endParaRPr lang="en-US" sz="1100" dirty="0"/>
          </a:p>
        </p:txBody>
      </p:sp>
      <p:sp>
        <p:nvSpPr>
          <p:cNvPr id="8" name="Shape 6"/>
          <p:cNvSpPr/>
          <p:nvPr/>
        </p:nvSpPr>
        <p:spPr>
          <a:xfrm>
            <a:off x="4389120" y="2350008"/>
            <a:ext cx="1188720" cy="347472"/>
          </a:xfrm>
          <a:prstGeom prst="roundRect">
            <a:avLst>
              <a:gd name="adj" fmla="val 50000"/>
            </a:avLst>
          </a:prstGeom>
          <a:solidFill>
            <a:srgbClr val="E8F6EF"/>
          </a:solidFill>
          <a:ln/>
        </p:spPr>
      </p:sp>
      <p:sp>
        <p:nvSpPr>
          <p:cNvPr id="9" name="Shape 7"/>
          <p:cNvSpPr/>
          <p:nvPr/>
        </p:nvSpPr>
        <p:spPr>
          <a:xfrm>
            <a:off x="4572000" y="2478024"/>
            <a:ext cx="91440" cy="91440"/>
          </a:xfrm>
          <a:prstGeom prst="ellipse">
            <a:avLst/>
          </a:prstGeom>
          <a:solidFill>
            <a:srgbClr val="2F9C77"/>
          </a:solidFill>
          <a:ln/>
        </p:spPr>
      </p:sp>
      <p:sp>
        <p:nvSpPr>
          <p:cNvPr id="10" name="Text 8"/>
          <p:cNvSpPr/>
          <p:nvPr/>
        </p:nvSpPr>
        <p:spPr>
          <a:xfrm>
            <a:off x="4736592" y="2350008"/>
            <a:ext cx="914400" cy="347472"/>
          </a:xfrm>
          <a:prstGeom prst="rect">
            <a:avLst/>
          </a:prstGeom>
          <a:noFill/>
          <a:ln/>
        </p:spPr>
        <p:txBody>
          <a:bodyPr wrap="square" lIns="0" tIns="0" rIns="0" bIns="0" rtlCol="0" anchor="ctr"/>
          <a:lstStyle/>
          <a:p>
            <a:pPr indent="0" marL="0">
              <a:buNone/>
            </a:pPr>
            <a:r>
              <a:rPr lang="en-US" sz="950" b="1" dirty="0">
                <a:solidFill>
                  <a:srgbClr val="2F9C77"/>
                </a:solidFill>
                <a:latin typeface="Arial" pitchFamily="34" charset="0"/>
                <a:ea typeface="Arial" pitchFamily="34" charset="-122"/>
                <a:cs typeface="Arial" pitchFamily="34" charset="-120"/>
              </a:rPr>
              <a:t>In progress</a:t>
            </a:r>
            <a:endParaRPr lang="en-US" sz="950" dirty="0"/>
          </a:p>
        </p:txBody>
      </p:sp>
      <p:sp>
        <p:nvSpPr>
          <p:cNvPr id="11" name="Text 9"/>
          <p:cNvSpPr/>
          <p:nvPr/>
        </p:nvSpPr>
        <p:spPr>
          <a:xfrm>
            <a:off x="914400" y="2898648"/>
            <a:ext cx="4663440" cy="457200"/>
          </a:xfrm>
          <a:prstGeom prst="rect">
            <a:avLst/>
          </a:prstGeom>
          <a:noFill/>
          <a:ln/>
        </p:spPr>
        <p:txBody>
          <a:bodyPr wrap="square" lIns="0" tIns="0" rIns="0" bIns="0" rtlCol="0" anchor="ctr"/>
          <a:lstStyle/>
          <a:p>
            <a:pPr indent="0" marL="0">
              <a:buNone/>
            </a:pPr>
            <a:r>
              <a:rPr lang="en-US" sz="1900" b="1" dirty="0">
                <a:solidFill>
                  <a:srgbClr val="15101F"/>
                </a:solidFill>
                <a:latin typeface="Georgia" pitchFamily="34" charset="0"/>
                <a:ea typeface="Georgia" pitchFamily="34" charset="-122"/>
                <a:cs typeface="Georgia" pitchFamily="34" charset="-120"/>
              </a:rPr>
              <a:t>A stronger, more reliable product</a:t>
            </a:r>
            <a:endParaRPr lang="en-US" sz="1900" dirty="0"/>
          </a:p>
        </p:txBody>
      </p:sp>
      <p:sp>
        <p:nvSpPr>
          <p:cNvPr id="12" name="Text 10"/>
          <p:cNvSpPr/>
          <p:nvPr/>
        </p:nvSpPr>
        <p:spPr>
          <a:xfrm>
            <a:off x="914400" y="3383280"/>
            <a:ext cx="4709160" cy="548640"/>
          </a:xfrm>
          <a:prstGeom prst="rect">
            <a:avLst/>
          </a:prstGeom>
          <a:noFill/>
          <a:ln/>
        </p:spPr>
        <p:txBody>
          <a:bodyPr wrap="square" lIns="0" tIns="0" rIns="0" bIns="0" rtlCol="0" anchor="ctr"/>
          <a:lstStyle/>
          <a:p>
            <a:pPr indent="0" marL="0">
              <a:lnSpc>
                <a:spcPct val="120000"/>
              </a:lnSpc>
              <a:buNone/>
            </a:pPr>
            <a:r>
              <a:rPr lang="en-US" sz="1300" dirty="0">
                <a:solidFill>
                  <a:srgbClr val="6E6580"/>
                </a:solidFill>
                <a:latin typeface="Arial" pitchFamily="34" charset="0"/>
                <a:ea typeface="Arial" pitchFamily="34" charset="-122"/>
                <a:cs typeface="Arial" pitchFamily="34" charset="-120"/>
              </a:rPr>
              <a:t>A dependable foundation so the product stays fast and reliable as we grow.</a:t>
            </a:r>
            <a:endParaRPr lang="en-US" sz="1300" dirty="0"/>
          </a:p>
        </p:txBody>
      </p:sp>
      <p:sp>
        <p:nvSpPr>
          <p:cNvPr id="13" name="Shape 11"/>
          <p:cNvSpPr/>
          <p:nvPr/>
        </p:nvSpPr>
        <p:spPr>
          <a:xfrm>
            <a:off x="6217920" y="1965960"/>
            <a:ext cx="5394960" cy="2084832"/>
          </a:xfrm>
          <a:prstGeom prst="roundRect">
            <a:avLst>
              <a:gd name="adj" fmla="val 3509"/>
            </a:avLst>
          </a:prstGeom>
          <a:solidFill>
            <a:srgbClr val="F7F5FA"/>
          </a:solidFill>
          <a:ln w="12700">
            <a:solidFill>
              <a:srgbClr val="E7E2EE"/>
            </a:solidFill>
            <a:prstDash val="solid"/>
          </a:ln>
          <a:effectLst>
            <a:outerShdw sx="100000" sy="100000" kx="0" ky="0" algn="bl" rotWithShape="0" blurRad="127000" dist="38100" dir="5400000">
              <a:srgbClr val="000000">
                <a:alpha val="8000"/>
              </a:srgbClr>
            </a:outerShdw>
          </a:effectLst>
        </p:spPr>
      </p:sp>
      <p:sp>
        <p:nvSpPr>
          <p:cNvPr id="14" name="Shape 12"/>
          <p:cNvSpPr/>
          <p:nvPr/>
        </p:nvSpPr>
        <p:spPr>
          <a:xfrm>
            <a:off x="6583680" y="2313432"/>
            <a:ext cx="1783080" cy="420624"/>
          </a:xfrm>
          <a:prstGeom prst="roundRect">
            <a:avLst>
              <a:gd name="adj" fmla="val 50000"/>
            </a:avLst>
          </a:prstGeom>
          <a:solidFill>
            <a:srgbClr val="39FFFF"/>
          </a:solidFill>
          <a:ln/>
        </p:spPr>
      </p:sp>
      <p:sp>
        <p:nvSpPr>
          <p:cNvPr id="15" name="Text 13"/>
          <p:cNvSpPr/>
          <p:nvPr/>
        </p:nvSpPr>
        <p:spPr>
          <a:xfrm>
            <a:off x="6583680" y="2313432"/>
            <a:ext cx="1783080" cy="420624"/>
          </a:xfrm>
          <a:prstGeom prst="rect">
            <a:avLst/>
          </a:prstGeom>
          <a:noFill/>
          <a:ln/>
        </p:spPr>
        <p:txBody>
          <a:bodyPr wrap="square" lIns="0" tIns="0" rIns="0" bIns="0" rtlCol="0" anchor="ctr"/>
          <a:lstStyle/>
          <a:p>
            <a:pPr algn="ctr" indent="0" marL="0">
              <a:buNone/>
            </a:pPr>
            <a:r>
              <a:rPr lang="en-US" sz="1150" b="1" spc="150" kern="0" dirty="0">
                <a:solidFill>
                  <a:srgbClr val="15101F"/>
                </a:solidFill>
                <a:latin typeface="Arial" pitchFamily="34" charset="0"/>
                <a:ea typeface="Arial" pitchFamily="34" charset="-122"/>
                <a:cs typeface="Arial" pitchFamily="34" charset="-120"/>
              </a:rPr>
              <a:t>JUNE 2026</a:t>
            </a:r>
            <a:endParaRPr lang="en-US" sz="1150" dirty="0"/>
          </a:p>
        </p:txBody>
      </p:sp>
      <p:sp>
        <p:nvSpPr>
          <p:cNvPr id="16" name="Text 14"/>
          <p:cNvSpPr/>
          <p:nvPr/>
        </p:nvSpPr>
        <p:spPr>
          <a:xfrm>
            <a:off x="8549640" y="2386584"/>
            <a:ext cx="128016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2</a:t>
            </a:r>
            <a:endParaRPr lang="en-US" sz="1100" dirty="0"/>
          </a:p>
        </p:txBody>
      </p:sp>
      <p:sp>
        <p:nvSpPr>
          <p:cNvPr id="17" name="Shape 15"/>
          <p:cNvSpPr/>
          <p:nvPr/>
        </p:nvSpPr>
        <p:spPr>
          <a:xfrm>
            <a:off x="10058400" y="2350008"/>
            <a:ext cx="1188720" cy="347472"/>
          </a:xfrm>
          <a:prstGeom prst="roundRect">
            <a:avLst>
              <a:gd name="adj" fmla="val 50000"/>
            </a:avLst>
          </a:prstGeom>
          <a:solidFill>
            <a:srgbClr val="E8F6EF"/>
          </a:solidFill>
          <a:ln/>
        </p:spPr>
      </p:sp>
      <p:sp>
        <p:nvSpPr>
          <p:cNvPr id="18" name="Shape 16"/>
          <p:cNvSpPr/>
          <p:nvPr/>
        </p:nvSpPr>
        <p:spPr>
          <a:xfrm>
            <a:off x="10241280" y="2478024"/>
            <a:ext cx="91440" cy="91440"/>
          </a:xfrm>
          <a:prstGeom prst="ellipse">
            <a:avLst/>
          </a:prstGeom>
          <a:solidFill>
            <a:srgbClr val="2F9C77"/>
          </a:solidFill>
          <a:ln/>
        </p:spPr>
      </p:sp>
      <p:sp>
        <p:nvSpPr>
          <p:cNvPr id="19" name="Text 17"/>
          <p:cNvSpPr/>
          <p:nvPr/>
        </p:nvSpPr>
        <p:spPr>
          <a:xfrm>
            <a:off x="10405872" y="2350008"/>
            <a:ext cx="914400" cy="347472"/>
          </a:xfrm>
          <a:prstGeom prst="rect">
            <a:avLst/>
          </a:prstGeom>
          <a:noFill/>
          <a:ln/>
        </p:spPr>
        <p:txBody>
          <a:bodyPr wrap="square" lIns="0" tIns="0" rIns="0" bIns="0" rtlCol="0" anchor="ctr"/>
          <a:lstStyle/>
          <a:p>
            <a:pPr indent="0" marL="0">
              <a:buNone/>
            </a:pPr>
            <a:r>
              <a:rPr lang="en-US" sz="950" b="1" dirty="0">
                <a:solidFill>
                  <a:srgbClr val="2F9C77"/>
                </a:solidFill>
                <a:latin typeface="Arial" pitchFamily="34" charset="0"/>
                <a:ea typeface="Arial" pitchFamily="34" charset="-122"/>
                <a:cs typeface="Arial" pitchFamily="34" charset="-120"/>
              </a:rPr>
              <a:t>In progress</a:t>
            </a:r>
            <a:endParaRPr lang="en-US" sz="950" dirty="0"/>
          </a:p>
        </p:txBody>
      </p:sp>
      <p:sp>
        <p:nvSpPr>
          <p:cNvPr id="20" name="Text 18"/>
          <p:cNvSpPr/>
          <p:nvPr/>
        </p:nvSpPr>
        <p:spPr>
          <a:xfrm>
            <a:off x="6583680" y="2898648"/>
            <a:ext cx="4663440" cy="457200"/>
          </a:xfrm>
          <a:prstGeom prst="rect">
            <a:avLst/>
          </a:prstGeom>
          <a:noFill/>
          <a:ln/>
        </p:spPr>
        <p:txBody>
          <a:bodyPr wrap="square" lIns="0" tIns="0" rIns="0" bIns="0" rtlCol="0" anchor="ctr"/>
          <a:lstStyle/>
          <a:p>
            <a:pPr indent="0" marL="0">
              <a:buNone/>
            </a:pPr>
            <a:r>
              <a:rPr lang="en-US" sz="1900" b="1" dirty="0">
                <a:solidFill>
                  <a:srgbClr val="15101F"/>
                </a:solidFill>
                <a:latin typeface="Georgia" pitchFamily="34" charset="0"/>
                <a:ea typeface="Georgia" pitchFamily="34" charset="-122"/>
                <a:cs typeface="Georgia" pitchFamily="34" charset="-120"/>
              </a:rPr>
              <a:t>Higher-quality results</a:t>
            </a:r>
            <a:endParaRPr lang="en-US" sz="1900" dirty="0"/>
          </a:p>
        </p:txBody>
      </p:sp>
      <p:sp>
        <p:nvSpPr>
          <p:cNvPr id="21" name="Text 19"/>
          <p:cNvSpPr/>
          <p:nvPr/>
        </p:nvSpPr>
        <p:spPr>
          <a:xfrm>
            <a:off x="6583680" y="3383280"/>
            <a:ext cx="4709160" cy="548640"/>
          </a:xfrm>
          <a:prstGeom prst="rect">
            <a:avLst/>
          </a:prstGeom>
          <a:noFill/>
          <a:ln/>
        </p:spPr>
        <p:txBody>
          <a:bodyPr wrap="square" lIns="0" tIns="0" rIns="0" bIns="0" rtlCol="0" anchor="ctr"/>
          <a:lstStyle/>
          <a:p>
            <a:pPr indent="0" marL="0">
              <a:lnSpc>
                <a:spcPct val="120000"/>
              </a:lnSpc>
              <a:buNone/>
            </a:pPr>
            <a:r>
              <a:rPr lang="en-US" sz="1300" dirty="0">
                <a:solidFill>
                  <a:srgbClr val="6E6580"/>
                </a:solidFill>
                <a:latin typeface="Arial" pitchFamily="34" charset="0"/>
                <a:ea typeface="Arial" pitchFamily="34" charset="-122"/>
                <a:cs typeface="Arial" pitchFamily="34" charset="-120"/>
              </a:rPr>
              <a:t>Sharper, more accurate results plus a new buying-signals capability.</a:t>
            </a:r>
            <a:endParaRPr lang="en-US" sz="1300" dirty="0"/>
          </a:p>
        </p:txBody>
      </p:sp>
      <p:sp>
        <p:nvSpPr>
          <p:cNvPr id="22" name="Shape 20"/>
          <p:cNvSpPr/>
          <p:nvPr/>
        </p:nvSpPr>
        <p:spPr>
          <a:xfrm>
            <a:off x="548640" y="4251960"/>
            <a:ext cx="5394960" cy="2084832"/>
          </a:xfrm>
          <a:prstGeom prst="roundRect">
            <a:avLst>
              <a:gd name="adj" fmla="val 3509"/>
            </a:avLst>
          </a:prstGeom>
          <a:solidFill>
            <a:srgbClr val="F7F5FA"/>
          </a:solidFill>
          <a:ln w="12700">
            <a:solidFill>
              <a:srgbClr val="E7E2EE"/>
            </a:solidFill>
            <a:prstDash val="solid"/>
          </a:ln>
          <a:effectLst>
            <a:outerShdw sx="100000" sy="100000" kx="0" ky="0" algn="bl" rotWithShape="0" blurRad="127000" dist="38100" dir="5400000">
              <a:srgbClr val="000000">
                <a:alpha val="8000"/>
              </a:srgbClr>
            </a:outerShdw>
          </a:effectLst>
        </p:spPr>
      </p:sp>
      <p:sp>
        <p:nvSpPr>
          <p:cNvPr id="23" name="Shape 21"/>
          <p:cNvSpPr/>
          <p:nvPr/>
        </p:nvSpPr>
        <p:spPr>
          <a:xfrm>
            <a:off x="914400" y="4599432"/>
            <a:ext cx="1783080" cy="420624"/>
          </a:xfrm>
          <a:prstGeom prst="roundRect">
            <a:avLst>
              <a:gd name="adj" fmla="val 50000"/>
            </a:avLst>
          </a:prstGeom>
          <a:solidFill>
            <a:srgbClr val="9354C9"/>
          </a:solidFill>
          <a:ln/>
        </p:spPr>
      </p:sp>
      <p:sp>
        <p:nvSpPr>
          <p:cNvPr id="24" name="Text 22"/>
          <p:cNvSpPr/>
          <p:nvPr/>
        </p:nvSpPr>
        <p:spPr>
          <a:xfrm>
            <a:off x="914400" y="4599432"/>
            <a:ext cx="1783080" cy="420624"/>
          </a:xfrm>
          <a:prstGeom prst="rect">
            <a:avLst/>
          </a:prstGeom>
          <a:noFill/>
          <a:ln/>
        </p:spPr>
        <p:txBody>
          <a:bodyPr wrap="square" lIns="0" tIns="0" rIns="0" bIns="0" rtlCol="0" anchor="ctr"/>
          <a:lstStyle/>
          <a:p>
            <a:pPr algn="ctr" indent="0" marL="0">
              <a:buNone/>
            </a:pPr>
            <a:r>
              <a:rPr lang="en-US" sz="1150" b="1" spc="150" kern="0" dirty="0">
                <a:solidFill>
                  <a:srgbClr val="FFFFFF"/>
                </a:solidFill>
                <a:latin typeface="Arial" pitchFamily="34" charset="0"/>
                <a:ea typeface="Arial" pitchFamily="34" charset="-122"/>
                <a:cs typeface="Arial" pitchFamily="34" charset="-120"/>
              </a:rPr>
              <a:t>JULY 2026</a:t>
            </a:r>
            <a:endParaRPr lang="en-US" sz="1150" dirty="0"/>
          </a:p>
        </p:txBody>
      </p:sp>
      <p:sp>
        <p:nvSpPr>
          <p:cNvPr id="25" name="Text 23"/>
          <p:cNvSpPr/>
          <p:nvPr/>
        </p:nvSpPr>
        <p:spPr>
          <a:xfrm>
            <a:off x="2880360" y="4672584"/>
            <a:ext cx="128016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3</a:t>
            </a:r>
            <a:endParaRPr lang="en-US" sz="1100" dirty="0"/>
          </a:p>
        </p:txBody>
      </p:sp>
      <p:sp>
        <p:nvSpPr>
          <p:cNvPr id="26" name="Shape 24"/>
          <p:cNvSpPr/>
          <p:nvPr/>
        </p:nvSpPr>
        <p:spPr>
          <a:xfrm>
            <a:off x="4389120" y="4636008"/>
            <a:ext cx="1188720" cy="347472"/>
          </a:xfrm>
          <a:prstGeom prst="roundRect">
            <a:avLst>
              <a:gd name="adj" fmla="val 50000"/>
            </a:avLst>
          </a:prstGeom>
          <a:solidFill>
            <a:srgbClr val="ECEFF4"/>
          </a:solidFill>
          <a:ln/>
        </p:spPr>
      </p:sp>
      <p:sp>
        <p:nvSpPr>
          <p:cNvPr id="27" name="Shape 25"/>
          <p:cNvSpPr/>
          <p:nvPr/>
        </p:nvSpPr>
        <p:spPr>
          <a:xfrm>
            <a:off x="4572000" y="4764024"/>
            <a:ext cx="91440" cy="91440"/>
          </a:xfrm>
          <a:prstGeom prst="ellipse">
            <a:avLst/>
          </a:prstGeom>
          <a:solidFill>
            <a:srgbClr val="5B6B82"/>
          </a:solidFill>
          <a:ln/>
        </p:spPr>
      </p:sp>
      <p:sp>
        <p:nvSpPr>
          <p:cNvPr id="28" name="Text 26"/>
          <p:cNvSpPr/>
          <p:nvPr/>
        </p:nvSpPr>
        <p:spPr>
          <a:xfrm>
            <a:off x="4736592" y="4636008"/>
            <a:ext cx="914400" cy="347472"/>
          </a:xfrm>
          <a:prstGeom prst="rect">
            <a:avLst/>
          </a:prstGeom>
          <a:noFill/>
          <a:ln/>
        </p:spPr>
        <p:txBody>
          <a:bodyPr wrap="square" lIns="0" tIns="0" rIns="0" bIns="0" rtlCol="0" anchor="ctr"/>
          <a:lstStyle/>
          <a:p>
            <a:pPr indent="0" marL="0">
              <a:buNone/>
            </a:pPr>
            <a:r>
              <a:rPr lang="en-US" sz="950" b="1" dirty="0">
                <a:solidFill>
                  <a:srgbClr val="5B6B82"/>
                </a:solidFill>
                <a:latin typeface="Arial" pitchFamily="34" charset="0"/>
                <a:ea typeface="Arial" pitchFamily="34" charset="-122"/>
                <a:cs typeface="Arial" pitchFamily="34" charset="-120"/>
              </a:rPr>
              <a:t>Planned</a:t>
            </a:r>
            <a:endParaRPr lang="en-US" sz="950" dirty="0"/>
          </a:p>
        </p:txBody>
      </p:sp>
      <p:sp>
        <p:nvSpPr>
          <p:cNvPr id="29" name="Text 27"/>
          <p:cNvSpPr/>
          <p:nvPr/>
        </p:nvSpPr>
        <p:spPr>
          <a:xfrm>
            <a:off x="914400" y="5184648"/>
            <a:ext cx="4663440" cy="457200"/>
          </a:xfrm>
          <a:prstGeom prst="rect">
            <a:avLst/>
          </a:prstGeom>
          <a:noFill/>
          <a:ln/>
        </p:spPr>
        <p:txBody>
          <a:bodyPr wrap="square" lIns="0" tIns="0" rIns="0" bIns="0" rtlCol="0" anchor="ctr"/>
          <a:lstStyle/>
          <a:p>
            <a:pPr indent="0" marL="0">
              <a:buNone/>
            </a:pPr>
            <a:r>
              <a:rPr lang="en-US" sz="1900" b="1" dirty="0">
                <a:solidFill>
                  <a:srgbClr val="15101F"/>
                </a:solidFill>
                <a:latin typeface="Georgia" pitchFamily="34" charset="0"/>
                <a:ea typeface="Georgia" pitchFamily="34" charset="-122"/>
                <a:cs typeface="Georgia" pitchFamily="34" charset="-120"/>
              </a:rPr>
              <a:t>Own our data</a:t>
            </a:r>
            <a:endParaRPr lang="en-US" sz="1900" dirty="0"/>
          </a:p>
        </p:txBody>
      </p:sp>
      <p:sp>
        <p:nvSpPr>
          <p:cNvPr id="30" name="Text 28"/>
          <p:cNvSpPr/>
          <p:nvPr/>
        </p:nvSpPr>
        <p:spPr>
          <a:xfrm>
            <a:off x="914400" y="5669280"/>
            <a:ext cx="4709160" cy="548640"/>
          </a:xfrm>
          <a:prstGeom prst="rect">
            <a:avLst/>
          </a:prstGeom>
          <a:noFill/>
          <a:ln/>
        </p:spPr>
        <p:txBody>
          <a:bodyPr wrap="square" lIns="0" tIns="0" rIns="0" bIns="0" rtlCol="0" anchor="ctr"/>
          <a:lstStyle/>
          <a:p>
            <a:pPr indent="0" marL="0">
              <a:lnSpc>
                <a:spcPct val="120000"/>
              </a:lnSpc>
              <a:buNone/>
            </a:pPr>
            <a:r>
              <a:rPr lang="en-US" sz="1300" dirty="0">
                <a:solidFill>
                  <a:srgbClr val="6E6580"/>
                </a:solidFill>
                <a:latin typeface="Arial" pitchFamily="34" charset="0"/>
                <a:ea typeface="Arial" pitchFamily="34" charset="-122"/>
                <a:cs typeface="Arial" pitchFamily="34" charset="-120"/>
              </a:rPr>
              <a:t>Our own company and people data, so we stop re-paying for what we already know.</a:t>
            </a:r>
            <a:endParaRPr lang="en-US" sz="1300" dirty="0"/>
          </a:p>
        </p:txBody>
      </p:sp>
      <p:sp>
        <p:nvSpPr>
          <p:cNvPr id="31" name="Shape 29"/>
          <p:cNvSpPr/>
          <p:nvPr/>
        </p:nvSpPr>
        <p:spPr>
          <a:xfrm>
            <a:off x="6217920" y="4251960"/>
            <a:ext cx="5394960" cy="2084832"/>
          </a:xfrm>
          <a:prstGeom prst="roundRect">
            <a:avLst>
              <a:gd name="adj" fmla="val 3509"/>
            </a:avLst>
          </a:prstGeom>
          <a:solidFill>
            <a:srgbClr val="F7F5FA"/>
          </a:solidFill>
          <a:ln w="12700">
            <a:solidFill>
              <a:srgbClr val="E7E2EE"/>
            </a:solidFill>
            <a:prstDash val="solid"/>
          </a:ln>
          <a:effectLst>
            <a:outerShdw sx="100000" sy="100000" kx="0" ky="0" algn="bl" rotWithShape="0" blurRad="127000" dist="38100" dir="5400000">
              <a:srgbClr val="000000">
                <a:alpha val="8000"/>
              </a:srgbClr>
            </a:outerShdw>
          </a:effectLst>
        </p:spPr>
      </p:sp>
      <p:sp>
        <p:nvSpPr>
          <p:cNvPr id="32" name="Shape 30"/>
          <p:cNvSpPr/>
          <p:nvPr/>
        </p:nvSpPr>
        <p:spPr>
          <a:xfrm>
            <a:off x="6583680" y="4599432"/>
            <a:ext cx="1783080" cy="420624"/>
          </a:xfrm>
          <a:prstGeom prst="roundRect">
            <a:avLst>
              <a:gd name="adj" fmla="val 50000"/>
            </a:avLst>
          </a:prstGeom>
          <a:solidFill>
            <a:srgbClr val="5B6B82"/>
          </a:solidFill>
          <a:ln/>
        </p:spPr>
      </p:sp>
      <p:sp>
        <p:nvSpPr>
          <p:cNvPr id="33" name="Text 31"/>
          <p:cNvSpPr/>
          <p:nvPr/>
        </p:nvSpPr>
        <p:spPr>
          <a:xfrm>
            <a:off x="6583680" y="4599432"/>
            <a:ext cx="1783080" cy="420624"/>
          </a:xfrm>
          <a:prstGeom prst="rect">
            <a:avLst/>
          </a:prstGeom>
          <a:noFill/>
          <a:ln/>
        </p:spPr>
        <p:txBody>
          <a:bodyPr wrap="square" lIns="0" tIns="0" rIns="0" bIns="0" rtlCol="0" anchor="ctr"/>
          <a:lstStyle/>
          <a:p>
            <a:pPr algn="ctr" indent="0" marL="0">
              <a:buNone/>
            </a:pPr>
            <a:r>
              <a:rPr lang="en-US" sz="1150" b="1" spc="150" kern="0" dirty="0">
                <a:solidFill>
                  <a:srgbClr val="FFFFFF"/>
                </a:solidFill>
                <a:latin typeface="Arial" pitchFamily="34" charset="0"/>
                <a:ea typeface="Arial" pitchFamily="34" charset="-122"/>
                <a:cs typeface="Arial" pitchFamily="34" charset="-120"/>
              </a:rPr>
              <a:t>AUGUST 2026</a:t>
            </a:r>
            <a:endParaRPr lang="en-US" sz="1150" dirty="0"/>
          </a:p>
        </p:txBody>
      </p:sp>
      <p:sp>
        <p:nvSpPr>
          <p:cNvPr id="34" name="Text 32"/>
          <p:cNvSpPr/>
          <p:nvPr/>
        </p:nvSpPr>
        <p:spPr>
          <a:xfrm>
            <a:off x="8549640" y="4672584"/>
            <a:ext cx="128016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4</a:t>
            </a:r>
            <a:endParaRPr lang="en-US" sz="1100" dirty="0"/>
          </a:p>
        </p:txBody>
      </p:sp>
      <p:sp>
        <p:nvSpPr>
          <p:cNvPr id="35" name="Shape 33"/>
          <p:cNvSpPr/>
          <p:nvPr/>
        </p:nvSpPr>
        <p:spPr>
          <a:xfrm>
            <a:off x="10058400" y="4636008"/>
            <a:ext cx="1188720" cy="347472"/>
          </a:xfrm>
          <a:prstGeom prst="roundRect">
            <a:avLst>
              <a:gd name="adj" fmla="val 50000"/>
            </a:avLst>
          </a:prstGeom>
          <a:solidFill>
            <a:srgbClr val="ECEFF4"/>
          </a:solidFill>
          <a:ln/>
        </p:spPr>
      </p:sp>
      <p:sp>
        <p:nvSpPr>
          <p:cNvPr id="36" name="Shape 34"/>
          <p:cNvSpPr/>
          <p:nvPr/>
        </p:nvSpPr>
        <p:spPr>
          <a:xfrm>
            <a:off x="10241280" y="4764024"/>
            <a:ext cx="91440" cy="91440"/>
          </a:xfrm>
          <a:prstGeom prst="ellipse">
            <a:avLst/>
          </a:prstGeom>
          <a:solidFill>
            <a:srgbClr val="5B6B82"/>
          </a:solidFill>
          <a:ln/>
        </p:spPr>
      </p:sp>
      <p:sp>
        <p:nvSpPr>
          <p:cNvPr id="37" name="Text 35"/>
          <p:cNvSpPr/>
          <p:nvPr/>
        </p:nvSpPr>
        <p:spPr>
          <a:xfrm>
            <a:off x="10405872" y="4636008"/>
            <a:ext cx="914400" cy="347472"/>
          </a:xfrm>
          <a:prstGeom prst="rect">
            <a:avLst/>
          </a:prstGeom>
          <a:noFill/>
          <a:ln/>
        </p:spPr>
        <p:txBody>
          <a:bodyPr wrap="square" lIns="0" tIns="0" rIns="0" bIns="0" rtlCol="0" anchor="ctr"/>
          <a:lstStyle/>
          <a:p>
            <a:pPr indent="0" marL="0">
              <a:buNone/>
            </a:pPr>
            <a:r>
              <a:rPr lang="en-US" sz="950" b="1" dirty="0">
                <a:solidFill>
                  <a:srgbClr val="5B6B82"/>
                </a:solidFill>
                <a:latin typeface="Arial" pitchFamily="34" charset="0"/>
                <a:ea typeface="Arial" pitchFamily="34" charset="-122"/>
                <a:cs typeface="Arial" pitchFamily="34" charset="-120"/>
              </a:rPr>
              <a:t>Planned</a:t>
            </a:r>
            <a:endParaRPr lang="en-US" sz="950" dirty="0"/>
          </a:p>
        </p:txBody>
      </p:sp>
      <p:sp>
        <p:nvSpPr>
          <p:cNvPr id="38" name="Text 36"/>
          <p:cNvSpPr/>
          <p:nvPr/>
        </p:nvSpPr>
        <p:spPr>
          <a:xfrm>
            <a:off x="6583680" y="5184648"/>
            <a:ext cx="4663440" cy="457200"/>
          </a:xfrm>
          <a:prstGeom prst="rect">
            <a:avLst/>
          </a:prstGeom>
          <a:noFill/>
          <a:ln/>
        </p:spPr>
        <p:txBody>
          <a:bodyPr wrap="square" lIns="0" tIns="0" rIns="0" bIns="0" rtlCol="0" anchor="ctr"/>
          <a:lstStyle/>
          <a:p>
            <a:pPr indent="0" marL="0">
              <a:buNone/>
            </a:pPr>
            <a:r>
              <a:rPr lang="en-US" sz="1900" b="1" dirty="0">
                <a:solidFill>
                  <a:srgbClr val="15101F"/>
                </a:solidFill>
                <a:latin typeface="Georgia" pitchFamily="34" charset="0"/>
                <a:ea typeface="Georgia" pitchFamily="34" charset="-122"/>
                <a:cs typeface="Georgia" pitchFamily="34" charset="-120"/>
              </a:rPr>
              <a:t>New features and workflows</a:t>
            </a:r>
            <a:endParaRPr lang="en-US" sz="1900" dirty="0"/>
          </a:p>
        </p:txBody>
      </p:sp>
      <p:sp>
        <p:nvSpPr>
          <p:cNvPr id="39" name="Text 37"/>
          <p:cNvSpPr/>
          <p:nvPr/>
        </p:nvSpPr>
        <p:spPr>
          <a:xfrm>
            <a:off x="6583680" y="5669280"/>
            <a:ext cx="4709160" cy="548640"/>
          </a:xfrm>
          <a:prstGeom prst="rect">
            <a:avLst/>
          </a:prstGeom>
          <a:noFill/>
          <a:ln/>
        </p:spPr>
        <p:txBody>
          <a:bodyPr wrap="square" lIns="0" tIns="0" rIns="0" bIns="0" rtlCol="0" anchor="ctr"/>
          <a:lstStyle/>
          <a:p>
            <a:pPr indent="0" marL="0">
              <a:lnSpc>
                <a:spcPct val="120000"/>
              </a:lnSpc>
              <a:buNone/>
            </a:pPr>
            <a:r>
              <a:rPr lang="en-US" sz="1300" dirty="0">
                <a:solidFill>
                  <a:srgbClr val="6E6580"/>
                </a:solidFill>
                <a:latin typeface="Arial" pitchFamily="34" charset="0"/>
                <a:ea typeface="Arial" pitchFamily="34" charset="-122"/>
                <a:cs typeface="Arial" pitchFamily="34" charset="-120"/>
              </a:rPr>
              <a:t>New product features and automations built on the foundation and our own data.</a:t>
            </a:r>
            <a:endParaRPr lang="en-US" sz="1300" dirty="0"/>
          </a:p>
        </p:txBody>
      </p:sp>
      <p:sp>
        <p:nvSpPr>
          <p:cNvPr id="40" name="Text 3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41" name="Text 3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20624"/>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THE CASE FOR CHANGE</a:t>
            </a:r>
            <a:endParaRPr lang="en-US" sz="1250" dirty="0"/>
          </a:p>
        </p:txBody>
      </p:sp>
      <p:sp>
        <p:nvSpPr>
          <p:cNvPr id="3" name="Text 1"/>
          <p:cNvSpPr/>
          <p:nvPr/>
        </p:nvSpPr>
        <p:spPr>
          <a:xfrm>
            <a:off x="548640" y="768096"/>
            <a:ext cx="11064240" cy="548640"/>
          </a:xfrm>
          <a:prstGeom prst="rect">
            <a:avLst/>
          </a:prstGeom>
          <a:noFill/>
          <a:ln/>
        </p:spPr>
        <p:txBody>
          <a:bodyPr wrap="square" lIns="0" tIns="0" rIns="0" bIns="0" rtlCol="0" anchor="ctr"/>
          <a:lstStyle/>
          <a:p>
            <a:pPr indent="0" marL="0">
              <a:buNone/>
            </a:pPr>
            <a:r>
              <a:rPr lang="en-US" sz="3000" b="1" dirty="0">
                <a:solidFill>
                  <a:srgbClr val="15101F"/>
                </a:solidFill>
                <a:latin typeface="Georgia" pitchFamily="34" charset="0"/>
                <a:ea typeface="Georgia" pitchFamily="34" charset="-122"/>
                <a:cs typeface="Georgia" pitchFamily="34" charset="-120"/>
              </a:rPr>
              <a:t>Why we're fixing the foundation first</a:t>
            </a:r>
            <a:endParaRPr lang="en-US" sz="3000" dirty="0"/>
          </a:p>
        </p:txBody>
      </p:sp>
      <p:sp>
        <p:nvSpPr>
          <p:cNvPr id="4" name="Text 2"/>
          <p:cNvSpPr/>
          <p:nvPr/>
        </p:nvSpPr>
        <p:spPr>
          <a:xfrm>
            <a:off x="548640" y="1389888"/>
            <a:ext cx="11064240" cy="457200"/>
          </a:xfrm>
          <a:prstGeom prst="rect">
            <a:avLst/>
          </a:prstGeom>
          <a:noFill/>
          <a:ln/>
        </p:spPr>
        <p:txBody>
          <a:bodyPr wrap="square" lIns="0" tIns="0" rIns="0" bIns="0" rtlCol="0" anchor="ctr"/>
          <a:lstStyle/>
          <a:p>
            <a:pPr indent="0" marL="0">
              <a:lnSpc>
                <a:spcPct val="120000"/>
              </a:lnSpc>
              <a:buNone/>
            </a:pPr>
            <a:r>
              <a:rPr lang="en-US" sz="1450" dirty="0">
                <a:solidFill>
                  <a:srgbClr val="3A3346"/>
                </a:solidFill>
                <a:latin typeface="Arial" pitchFamily="34" charset="0"/>
                <a:ea typeface="Arial" pitchFamily="34" charset="-122"/>
                <a:cs typeface="Arial" pitchFamily="34" charset="-120"/>
              </a:rPr>
              <a:t>Today's product has three core limitations. A stronger foundation solves each one, and unlocks what we build next.</a:t>
            </a:r>
            <a:endParaRPr lang="en-US" sz="1450" dirty="0"/>
          </a:p>
        </p:txBody>
      </p:sp>
      <p:sp>
        <p:nvSpPr>
          <p:cNvPr id="5" name="Shape 3"/>
          <p:cNvSpPr/>
          <p:nvPr/>
        </p:nvSpPr>
        <p:spPr>
          <a:xfrm>
            <a:off x="1508760" y="1993392"/>
            <a:ext cx="128016" cy="128016"/>
          </a:xfrm>
          <a:prstGeom prst="ellipse">
            <a:avLst/>
          </a:prstGeom>
          <a:solidFill>
            <a:srgbClr val="5B6B82"/>
          </a:solidFill>
          <a:ln/>
        </p:spPr>
      </p:sp>
      <p:sp>
        <p:nvSpPr>
          <p:cNvPr id="6" name="Text 4"/>
          <p:cNvSpPr/>
          <p:nvPr/>
        </p:nvSpPr>
        <p:spPr>
          <a:xfrm>
            <a:off x="1719072" y="1901952"/>
            <a:ext cx="3657600" cy="274320"/>
          </a:xfrm>
          <a:prstGeom prst="rect">
            <a:avLst/>
          </a:prstGeom>
          <a:noFill/>
          <a:ln/>
        </p:spPr>
        <p:txBody>
          <a:bodyPr wrap="square" lIns="0" tIns="0" rIns="0" bIns="0" rtlCol="0" anchor="ctr"/>
          <a:lstStyle/>
          <a:p>
            <a:pPr indent="0" marL="0">
              <a:buNone/>
            </a:pPr>
            <a:r>
              <a:rPr lang="en-US" sz="1100" b="1" spc="200" kern="0" dirty="0">
                <a:solidFill>
                  <a:srgbClr val="5B6B82"/>
                </a:solidFill>
                <a:latin typeface="Arial" pitchFamily="34" charset="0"/>
                <a:ea typeface="Arial" pitchFamily="34" charset="-122"/>
                <a:cs typeface="Arial" pitchFamily="34" charset="-120"/>
              </a:rPr>
              <a:t>TODAY</a:t>
            </a:r>
            <a:endParaRPr lang="en-US" sz="1100" dirty="0"/>
          </a:p>
        </p:txBody>
      </p:sp>
      <p:sp>
        <p:nvSpPr>
          <p:cNvPr id="7" name="Shape 5"/>
          <p:cNvSpPr/>
          <p:nvPr/>
        </p:nvSpPr>
        <p:spPr>
          <a:xfrm>
            <a:off x="7223760" y="1993392"/>
            <a:ext cx="128016" cy="128016"/>
          </a:xfrm>
          <a:prstGeom prst="ellipse">
            <a:avLst/>
          </a:prstGeom>
          <a:solidFill>
            <a:srgbClr val="2F9C77"/>
          </a:solidFill>
          <a:ln/>
        </p:spPr>
      </p:sp>
      <p:sp>
        <p:nvSpPr>
          <p:cNvPr id="8" name="Text 6"/>
          <p:cNvSpPr/>
          <p:nvPr/>
        </p:nvSpPr>
        <p:spPr>
          <a:xfrm>
            <a:off x="7434072" y="1901952"/>
            <a:ext cx="4572000" cy="274320"/>
          </a:xfrm>
          <a:prstGeom prst="rect">
            <a:avLst/>
          </a:prstGeom>
          <a:noFill/>
          <a:ln/>
        </p:spPr>
        <p:txBody>
          <a:bodyPr wrap="square" lIns="0" tIns="0" rIns="0" bIns="0" rtlCol="0" anchor="ctr"/>
          <a:lstStyle/>
          <a:p>
            <a:pPr indent="0" marL="0">
              <a:buNone/>
            </a:pPr>
            <a:r>
              <a:rPr lang="en-US" sz="1100" b="1" spc="200" kern="0" dirty="0">
                <a:solidFill>
                  <a:srgbClr val="2F9C77"/>
                </a:solidFill>
                <a:latin typeface="Arial" pitchFamily="34" charset="0"/>
                <a:ea typeface="Arial" pitchFamily="34" charset="-122"/>
                <a:cs typeface="Arial" pitchFamily="34" charset="-120"/>
              </a:rPr>
              <a:t>WITH A STRONGER FOUNDATION</a:t>
            </a:r>
            <a:endParaRPr lang="en-US" sz="1100" dirty="0"/>
          </a:p>
        </p:txBody>
      </p:sp>
      <p:sp>
        <p:nvSpPr>
          <p:cNvPr id="9" name="Shape 7"/>
          <p:cNvSpPr/>
          <p:nvPr/>
        </p:nvSpPr>
        <p:spPr>
          <a:xfrm>
            <a:off x="548640" y="2286000"/>
            <a:ext cx="4983480" cy="1143000"/>
          </a:xfrm>
          <a:prstGeom prst="roundRect">
            <a:avLst>
              <a:gd name="adj" fmla="val 6400"/>
            </a:avLst>
          </a:prstGeom>
          <a:solidFill>
            <a:srgbClr val="EEF1F5"/>
          </a:solidFill>
          <a:ln w="12700">
            <a:solidFill>
              <a:srgbClr val="E0E5EC"/>
            </a:solidFill>
            <a:prstDash val="solid"/>
          </a:ln>
        </p:spPr>
      </p:sp>
      <p:sp>
        <p:nvSpPr>
          <p:cNvPr id="10" name="Shape 8"/>
          <p:cNvSpPr/>
          <p:nvPr/>
        </p:nvSpPr>
        <p:spPr>
          <a:xfrm>
            <a:off x="777240" y="2606040"/>
            <a:ext cx="502920" cy="502920"/>
          </a:xfrm>
          <a:prstGeom prst="ellipse">
            <a:avLst/>
          </a:prstGeom>
          <a:solidFill>
            <a:srgbClr val="5B6B82"/>
          </a:solidFill>
          <a:ln/>
        </p:spPr>
      </p:sp>
      <p:pic>
        <p:nvPicPr>
          <p:cNvPr id="11" name="Image 0" descr="preencoded.png">    </p:cNvPr>
          <p:cNvPicPr>
            <a:picLocks noChangeAspect="1"/>
          </p:cNvPicPr>
          <p:nvPr/>
        </p:nvPicPr>
        <p:blipFill>
          <a:blip r:embed="rId1"/>
          <a:stretch>
            <a:fillRect/>
          </a:stretch>
        </p:blipFill>
        <p:spPr>
          <a:xfrm>
            <a:off x="914400" y="2743200"/>
            <a:ext cx="228600" cy="228600"/>
          </a:xfrm>
          <a:prstGeom prst="rect">
            <a:avLst/>
          </a:prstGeom>
        </p:spPr>
      </p:pic>
      <p:sp>
        <p:nvSpPr>
          <p:cNvPr id="12" name="Text 9"/>
          <p:cNvSpPr/>
          <p:nvPr/>
        </p:nvSpPr>
        <p:spPr>
          <a:xfrm>
            <a:off x="1508760" y="2505456"/>
            <a:ext cx="3840480" cy="320040"/>
          </a:xfrm>
          <a:prstGeom prst="rect">
            <a:avLst/>
          </a:prstGeom>
          <a:noFill/>
          <a:ln/>
        </p:spPr>
        <p:txBody>
          <a:bodyPr wrap="square" lIns="0" tIns="0" rIns="0" bIns="0" rtlCol="0" anchor="ctr"/>
          <a:lstStyle/>
          <a:p>
            <a:pPr indent="0" marL="0">
              <a:buNone/>
            </a:pPr>
            <a:r>
              <a:rPr lang="en-US" sz="1500" b="1" dirty="0">
                <a:solidFill>
                  <a:srgbClr val="15101F"/>
                </a:solidFill>
                <a:latin typeface="Arial" pitchFamily="34" charset="0"/>
                <a:ea typeface="Arial" pitchFamily="34" charset="-122"/>
                <a:cs typeface="Arial" pitchFamily="34" charset="-120"/>
              </a:rPr>
              <a:t>Reliability falls short</a:t>
            </a:r>
            <a:endParaRPr lang="en-US" sz="1500" dirty="0"/>
          </a:p>
        </p:txBody>
      </p:sp>
      <p:sp>
        <p:nvSpPr>
          <p:cNvPr id="13" name="Text 10"/>
          <p:cNvSpPr/>
          <p:nvPr/>
        </p:nvSpPr>
        <p:spPr>
          <a:xfrm>
            <a:off x="1508760" y="2816352"/>
            <a:ext cx="3840480" cy="548640"/>
          </a:xfrm>
          <a:prstGeom prst="rect">
            <a:avLst/>
          </a:prstGeom>
          <a:noFill/>
          <a:ln/>
        </p:spPr>
        <p:txBody>
          <a:bodyPr wrap="square" lIns="0" tIns="0" rIns="0" bIns="0" rtlCol="0" anchor="ctr"/>
          <a:lstStyle/>
          <a:p>
            <a:pPr indent="0" marL="0">
              <a:lnSpc>
                <a:spcPct val="115000"/>
              </a:lnSpc>
              <a:buNone/>
            </a:pPr>
            <a:r>
              <a:rPr lang="en-US" sz="1150" dirty="0">
                <a:solidFill>
                  <a:srgbClr val="6E6580"/>
                </a:solidFill>
                <a:latin typeface="Arial" pitchFamily="34" charset="0"/>
                <a:ea typeface="Arial" pitchFamily="34" charset="-122"/>
                <a:cs typeface="Arial" pitchFamily="34" charset="-120"/>
              </a:rPr>
              <a:t>The product can slow down or fail just when customers depend on it.</a:t>
            </a:r>
            <a:endParaRPr lang="en-US" sz="1150" dirty="0"/>
          </a:p>
        </p:txBody>
      </p:sp>
      <p:pic>
        <p:nvPicPr>
          <p:cNvPr id="14" name="Image 1" descr="preencoded.png">    </p:cNvPr>
          <p:cNvPicPr>
            <a:picLocks noChangeAspect="1"/>
          </p:cNvPicPr>
          <p:nvPr/>
        </p:nvPicPr>
        <p:blipFill>
          <a:blip r:embed="rId2"/>
          <a:stretch>
            <a:fillRect/>
          </a:stretch>
        </p:blipFill>
        <p:spPr>
          <a:xfrm>
            <a:off x="5687568" y="2702052"/>
            <a:ext cx="384048" cy="310896"/>
          </a:xfrm>
          <a:prstGeom prst="rect">
            <a:avLst/>
          </a:prstGeom>
        </p:spPr>
      </p:pic>
      <p:sp>
        <p:nvSpPr>
          <p:cNvPr id="15" name="Shape 11"/>
          <p:cNvSpPr/>
          <p:nvPr/>
        </p:nvSpPr>
        <p:spPr>
          <a:xfrm>
            <a:off x="6263640" y="2286000"/>
            <a:ext cx="5349240" cy="1143000"/>
          </a:xfrm>
          <a:prstGeom prst="roundRect">
            <a:avLst>
              <a:gd name="adj" fmla="val 6400"/>
            </a:avLst>
          </a:prstGeom>
          <a:solidFill>
            <a:srgbClr val="E8F6EF"/>
          </a:solidFill>
          <a:ln w="12700">
            <a:solidFill>
              <a:srgbClr val="CFE9DD"/>
            </a:solidFill>
            <a:prstDash val="solid"/>
          </a:ln>
        </p:spPr>
      </p:sp>
      <p:sp>
        <p:nvSpPr>
          <p:cNvPr id="16" name="Shape 12"/>
          <p:cNvSpPr/>
          <p:nvPr/>
        </p:nvSpPr>
        <p:spPr>
          <a:xfrm>
            <a:off x="6492240" y="2606040"/>
            <a:ext cx="502920" cy="502920"/>
          </a:xfrm>
          <a:prstGeom prst="ellipse">
            <a:avLst/>
          </a:prstGeom>
          <a:solidFill>
            <a:srgbClr val="2F9C77"/>
          </a:solidFill>
          <a:ln/>
        </p:spPr>
      </p:sp>
      <p:pic>
        <p:nvPicPr>
          <p:cNvPr id="17" name="Image 2" descr="preencoded.png">    </p:cNvPr>
          <p:cNvPicPr>
            <a:picLocks noChangeAspect="1"/>
          </p:cNvPicPr>
          <p:nvPr/>
        </p:nvPicPr>
        <p:blipFill>
          <a:blip r:embed="rId3"/>
          <a:stretch>
            <a:fillRect/>
          </a:stretch>
        </p:blipFill>
        <p:spPr>
          <a:xfrm>
            <a:off x="6633972" y="2756916"/>
            <a:ext cx="219456" cy="201168"/>
          </a:xfrm>
          <a:prstGeom prst="rect">
            <a:avLst/>
          </a:prstGeom>
        </p:spPr>
      </p:pic>
      <p:sp>
        <p:nvSpPr>
          <p:cNvPr id="18" name="Text 13"/>
          <p:cNvSpPr/>
          <p:nvPr/>
        </p:nvSpPr>
        <p:spPr>
          <a:xfrm>
            <a:off x="7223760" y="2286000"/>
            <a:ext cx="4206240" cy="1143000"/>
          </a:xfrm>
          <a:prstGeom prst="rect">
            <a:avLst/>
          </a:prstGeom>
          <a:noFill/>
          <a:ln/>
        </p:spPr>
        <p:txBody>
          <a:bodyPr wrap="square" lIns="0" tIns="0" rIns="0" bIns="0" rtlCol="0" anchor="ctr"/>
          <a:lstStyle/>
          <a:p>
            <a:pPr indent="0" marL="0">
              <a:lnSpc>
                <a:spcPct val="118000"/>
              </a:lnSpc>
              <a:buNone/>
            </a:pPr>
            <a:r>
              <a:rPr lang="en-US" sz="1400" b="1" dirty="0">
                <a:solidFill>
                  <a:srgbClr val="15101F"/>
                </a:solidFill>
                <a:latin typeface="Arial" pitchFamily="34" charset="0"/>
                <a:ea typeface="Arial" pitchFamily="34" charset="-122"/>
                <a:cs typeface="Arial" pitchFamily="34" charset="-120"/>
              </a:rPr>
              <a:t>A dependable product customers can rely on every day.</a:t>
            </a:r>
            <a:endParaRPr lang="en-US" sz="1400" dirty="0"/>
          </a:p>
        </p:txBody>
      </p:sp>
      <p:sp>
        <p:nvSpPr>
          <p:cNvPr id="19" name="Shape 14"/>
          <p:cNvSpPr/>
          <p:nvPr/>
        </p:nvSpPr>
        <p:spPr>
          <a:xfrm>
            <a:off x="548640" y="3630168"/>
            <a:ext cx="4983480" cy="1143000"/>
          </a:xfrm>
          <a:prstGeom prst="roundRect">
            <a:avLst>
              <a:gd name="adj" fmla="val 6400"/>
            </a:avLst>
          </a:prstGeom>
          <a:solidFill>
            <a:srgbClr val="EEF1F5"/>
          </a:solidFill>
          <a:ln w="12700">
            <a:solidFill>
              <a:srgbClr val="E0E5EC"/>
            </a:solidFill>
            <a:prstDash val="solid"/>
          </a:ln>
        </p:spPr>
      </p:sp>
      <p:sp>
        <p:nvSpPr>
          <p:cNvPr id="20" name="Shape 15"/>
          <p:cNvSpPr/>
          <p:nvPr/>
        </p:nvSpPr>
        <p:spPr>
          <a:xfrm>
            <a:off x="777240" y="3950208"/>
            <a:ext cx="502920" cy="502920"/>
          </a:xfrm>
          <a:prstGeom prst="ellipse">
            <a:avLst/>
          </a:prstGeom>
          <a:solidFill>
            <a:srgbClr val="5B6B82"/>
          </a:solidFill>
          <a:ln/>
        </p:spPr>
      </p:sp>
      <p:pic>
        <p:nvPicPr>
          <p:cNvPr id="21" name="Image 3" descr="preencoded.png">    </p:cNvPr>
          <p:cNvPicPr>
            <a:picLocks noChangeAspect="1"/>
          </p:cNvPicPr>
          <p:nvPr/>
        </p:nvPicPr>
        <p:blipFill>
          <a:blip r:embed="rId4"/>
          <a:stretch>
            <a:fillRect/>
          </a:stretch>
        </p:blipFill>
        <p:spPr>
          <a:xfrm>
            <a:off x="914400" y="4087368"/>
            <a:ext cx="228600" cy="228600"/>
          </a:xfrm>
          <a:prstGeom prst="rect">
            <a:avLst/>
          </a:prstGeom>
        </p:spPr>
      </p:pic>
      <p:sp>
        <p:nvSpPr>
          <p:cNvPr id="22" name="Text 16"/>
          <p:cNvSpPr/>
          <p:nvPr/>
        </p:nvSpPr>
        <p:spPr>
          <a:xfrm>
            <a:off x="1508760" y="3849624"/>
            <a:ext cx="3840480" cy="320040"/>
          </a:xfrm>
          <a:prstGeom prst="rect">
            <a:avLst/>
          </a:prstGeom>
          <a:noFill/>
          <a:ln/>
        </p:spPr>
        <p:txBody>
          <a:bodyPr wrap="square" lIns="0" tIns="0" rIns="0" bIns="0" rtlCol="0" anchor="ctr"/>
          <a:lstStyle/>
          <a:p>
            <a:pPr indent="0" marL="0">
              <a:buNone/>
            </a:pPr>
            <a:r>
              <a:rPr lang="en-US" sz="1500" b="1" dirty="0">
                <a:solidFill>
                  <a:srgbClr val="15101F"/>
                </a:solidFill>
                <a:latin typeface="Arial" pitchFamily="34" charset="0"/>
                <a:ea typeface="Arial" pitchFamily="34" charset="-122"/>
                <a:cs typeface="Arial" pitchFamily="34" charset="-120"/>
              </a:rPr>
              <a:t>Results aren't accurate enough</a:t>
            </a:r>
            <a:endParaRPr lang="en-US" sz="1500" dirty="0"/>
          </a:p>
        </p:txBody>
      </p:sp>
      <p:sp>
        <p:nvSpPr>
          <p:cNvPr id="23" name="Text 17"/>
          <p:cNvSpPr/>
          <p:nvPr/>
        </p:nvSpPr>
        <p:spPr>
          <a:xfrm>
            <a:off x="1508760" y="4160520"/>
            <a:ext cx="3840480" cy="548640"/>
          </a:xfrm>
          <a:prstGeom prst="rect">
            <a:avLst/>
          </a:prstGeom>
          <a:noFill/>
          <a:ln/>
        </p:spPr>
        <p:txBody>
          <a:bodyPr wrap="square" lIns="0" tIns="0" rIns="0" bIns="0" rtlCol="0" anchor="ctr"/>
          <a:lstStyle/>
          <a:p>
            <a:pPr indent="0" marL="0">
              <a:lnSpc>
                <a:spcPct val="115000"/>
              </a:lnSpc>
              <a:buNone/>
            </a:pPr>
            <a:r>
              <a:rPr lang="en-US" sz="1150" dirty="0">
                <a:solidFill>
                  <a:srgbClr val="6E6580"/>
                </a:solidFill>
                <a:latin typeface="Arial" pitchFamily="34" charset="0"/>
                <a:ea typeface="Arial" pitchFamily="34" charset="-122"/>
                <a:cs typeface="Arial" pitchFamily="34" charset="-120"/>
              </a:rPr>
              <a:t>We sometimes surface the wrong company or contact, which erodes trust.</a:t>
            </a:r>
            <a:endParaRPr lang="en-US" sz="1150" dirty="0"/>
          </a:p>
        </p:txBody>
      </p:sp>
      <p:pic>
        <p:nvPicPr>
          <p:cNvPr id="24" name="Image 4" descr="preencoded.png">    </p:cNvPr>
          <p:cNvPicPr>
            <a:picLocks noChangeAspect="1"/>
          </p:cNvPicPr>
          <p:nvPr/>
        </p:nvPicPr>
        <p:blipFill>
          <a:blip r:embed="rId5"/>
          <a:stretch>
            <a:fillRect/>
          </a:stretch>
        </p:blipFill>
        <p:spPr>
          <a:xfrm>
            <a:off x="5687568" y="4046220"/>
            <a:ext cx="384048" cy="310896"/>
          </a:xfrm>
          <a:prstGeom prst="rect">
            <a:avLst/>
          </a:prstGeom>
        </p:spPr>
      </p:pic>
      <p:sp>
        <p:nvSpPr>
          <p:cNvPr id="25" name="Shape 18"/>
          <p:cNvSpPr/>
          <p:nvPr/>
        </p:nvSpPr>
        <p:spPr>
          <a:xfrm>
            <a:off x="6263640" y="3630168"/>
            <a:ext cx="5349240" cy="1143000"/>
          </a:xfrm>
          <a:prstGeom prst="roundRect">
            <a:avLst>
              <a:gd name="adj" fmla="val 6400"/>
            </a:avLst>
          </a:prstGeom>
          <a:solidFill>
            <a:srgbClr val="E8F6EF"/>
          </a:solidFill>
          <a:ln w="12700">
            <a:solidFill>
              <a:srgbClr val="CFE9DD"/>
            </a:solidFill>
            <a:prstDash val="solid"/>
          </a:ln>
        </p:spPr>
      </p:sp>
      <p:sp>
        <p:nvSpPr>
          <p:cNvPr id="26" name="Shape 19"/>
          <p:cNvSpPr/>
          <p:nvPr/>
        </p:nvSpPr>
        <p:spPr>
          <a:xfrm>
            <a:off x="6492240" y="3950208"/>
            <a:ext cx="502920" cy="502920"/>
          </a:xfrm>
          <a:prstGeom prst="ellipse">
            <a:avLst/>
          </a:prstGeom>
          <a:solidFill>
            <a:srgbClr val="2F9C77"/>
          </a:solidFill>
          <a:ln/>
        </p:spPr>
      </p:sp>
      <p:pic>
        <p:nvPicPr>
          <p:cNvPr id="27" name="Image 5" descr="preencoded.png">    </p:cNvPr>
          <p:cNvPicPr>
            <a:picLocks noChangeAspect="1"/>
          </p:cNvPicPr>
          <p:nvPr/>
        </p:nvPicPr>
        <p:blipFill>
          <a:blip r:embed="rId6"/>
          <a:stretch>
            <a:fillRect/>
          </a:stretch>
        </p:blipFill>
        <p:spPr>
          <a:xfrm>
            <a:off x="6633972" y="4101084"/>
            <a:ext cx="219456" cy="201168"/>
          </a:xfrm>
          <a:prstGeom prst="rect">
            <a:avLst/>
          </a:prstGeom>
        </p:spPr>
      </p:pic>
      <p:sp>
        <p:nvSpPr>
          <p:cNvPr id="28" name="Text 20"/>
          <p:cNvSpPr/>
          <p:nvPr/>
        </p:nvSpPr>
        <p:spPr>
          <a:xfrm>
            <a:off x="7223760" y="3630168"/>
            <a:ext cx="4206240" cy="1143000"/>
          </a:xfrm>
          <a:prstGeom prst="rect">
            <a:avLst/>
          </a:prstGeom>
          <a:noFill/>
          <a:ln/>
        </p:spPr>
        <p:txBody>
          <a:bodyPr wrap="square" lIns="0" tIns="0" rIns="0" bIns="0" rtlCol="0" anchor="ctr"/>
          <a:lstStyle/>
          <a:p>
            <a:pPr indent="0" marL="0">
              <a:lnSpc>
                <a:spcPct val="118000"/>
              </a:lnSpc>
              <a:buNone/>
            </a:pPr>
            <a:r>
              <a:rPr lang="en-US" sz="1400" b="1" dirty="0">
                <a:solidFill>
                  <a:srgbClr val="15101F"/>
                </a:solidFill>
                <a:latin typeface="Arial" pitchFamily="34" charset="0"/>
                <a:ea typeface="Arial" pitchFamily="34" charset="-122"/>
                <a:cs typeface="Arial" pitchFamily="34" charset="-120"/>
              </a:rPr>
              <a:t>Accurate, trustworthy results that build customer confidence.</a:t>
            </a:r>
            <a:endParaRPr lang="en-US" sz="1400" dirty="0"/>
          </a:p>
        </p:txBody>
      </p:sp>
      <p:sp>
        <p:nvSpPr>
          <p:cNvPr id="29" name="Shape 21"/>
          <p:cNvSpPr/>
          <p:nvPr/>
        </p:nvSpPr>
        <p:spPr>
          <a:xfrm>
            <a:off x="548640" y="4974336"/>
            <a:ext cx="4983480" cy="1143000"/>
          </a:xfrm>
          <a:prstGeom prst="roundRect">
            <a:avLst>
              <a:gd name="adj" fmla="val 6400"/>
            </a:avLst>
          </a:prstGeom>
          <a:solidFill>
            <a:srgbClr val="EEF1F5"/>
          </a:solidFill>
          <a:ln w="12700">
            <a:solidFill>
              <a:srgbClr val="E0E5EC"/>
            </a:solidFill>
            <a:prstDash val="solid"/>
          </a:ln>
        </p:spPr>
      </p:sp>
      <p:sp>
        <p:nvSpPr>
          <p:cNvPr id="30" name="Shape 22"/>
          <p:cNvSpPr/>
          <p:nvPr/>
        </p:nvSpPr>
        <p:spPr>
          <a:xfrm>
            <a:off x="777240" y="5294376"/>
            <a:ext cx="502920" cy="502920"/>
          </a:xfrm>
          <a:prstGeom prst="ellipse">
            <a:avLst/>
          </a:prstGeom>
          <a:solidFill>
            <a:srgbClr val="5B6B82"/>
          </a:solidFill>
          <a:ln/>
        </p:spPr>
      </p:sp>
      <p:pic>
        <p:nvPicPr>
          <p:cNvPr id="31" name="Image 6" descr="preencoded.png">    </p:cNvPr>
          <p:cNvPicPr>
            <a:picLocks noChangeAspect="1"/>
          </p:cNvPicPr>
          <p:nvPr/>
        </p:nvPicPr>
        <p:blipFill>
          <a:blip r:embed="rId7"/>
          <a:stretch>
            <a:fillRect/>
          </a:stretch>
        </p:blipFill>
        <p:spPr>
          <a:xfrm>
            <a:off x="914400" y="5431536"/>
            <a:ext cx="228600" cy="228600"/>
          </a:xfrm>
          <a:prstGeom prst="rect">
            <a:avLst/>
          </a:prstGeom>
        </p:spPr>
      </p:pic>
      <p:sp>
        <p:nvSpPr>
          <p:cNvPr id="32" name="Text 23"/>
          <p:cNvSpPr/>
          <p:nvPr/>
        </p:nvSpPr>
        <p:spPr>
          <a:xfrm>
            <a:off x="1508760" y="5193792"/>
            <a:ext cx="3840480" cy="320040"/>
          </a:xfrm>
          <a:prstGeom prst="rect">
            <a:avLst/>
          </a:prstGeom>
          <a:noFill/>
          <a:ln/>
        </p:spPr>
        <p:txBody>
          <a:bodyPr wrap="square" lIns="0" tIns="0" rIns="0" bIns="0" rtlCol="0" anchor="ctr"/>
          <a:lstStyle/>
          <a:p>
            <a:pPr indent="0" marL="0">
              <a:buNone/>
            </a:pPr>
            <a:r>
              <a:rPr lang="en-US" sz="1500" b="1" dirty="0">
                <a:solidFill>
                  <a:srgbClr val="15101F"/>
                </a:solidFill>
                <a:latin typeface="Arial" pitchFamily="34" charset="0"/>
                <a:ea typeface="Arial" pitchFamily="34" charset="-122"/>
                <a:cs typeface="Arial" pitchFamily="34" charset="-120"/>
              </a:rPr>
              <a:t>Too slow to innovate</a:t>
            </a:r>
            <a:endParaRPr lang="en-US" sz="1500" dirty="0"/>
          </a:p>
        </p:txBody>
      </p:sp>
      <p:sp>
        <p:nvSpPr>
          <p:cNvPr id="33" name="Text 24"/>
          <p:cNvSpPr/>
          <p:nvPr/>
        </p:nvSpPr>
        <p:spPr>
          <a:xfrm>
            <a:off x="1508760" y="5504688"/>
            <a:ext cx="3840480" cy="548640"/>
          </a:xfrm>
          <a:prstGeom prst="rect">
            <a:avLst/>
          </a:prstGeom>
          <a:noFill/>
          <a:ln/>
        </p:spPr>
        <p:txBody>
          <a:bodyPr wrap="square" lIns="0" tIns="0" rIns="0" bIns="0" rtlCol="0" anchor="ctr"/>
          <a:lstStyle/>
          <a:p>
            <a:pPr indent="0" marL="0">
              <a:lnSpc>
                <a:spcPct val="115000"/>
              </a:lnSpc>
              <a:buNone/>
            </a:pPr>
            <a:r>
              <a:rPr lang="en-US" sz="1150" dirty="0">
                <a:solidFill>
                  <a:srgbClr val="6E6580"/>
                </a:solidFill>
                <a:latin typeface="Arial" pitchFamily="34" charset="0"/>
                <a:ea typeface="Arial" pitchFamily="34" charset="-122"/>
                <a:cs typeface="Arial" pitchFamily="34" charset="-120"/>
              </a:rPr>
              <a:t>Building and launching new capabilities takes too long today.</a:t>
            </a:r>
            <a:endParaRPr lang="en-US" sz="1150" dirty="0"/>
          </a:p>
        </p:txBody>
      </p:sp>
      <p:pic>
        <p:nvPicPr>
          <p:cNvPr id="34" name="Image 7" descr="preencoded.png">    </p:cNvPr>
          <p:cNvPicPr>
            <a:picLocks noChangeAspect="1"/>
          </p:cNvPicPr>
          <p:nvPr/>
        </p:nvPicPr>
        <p:blipFill>
          <a:blip r:embed="rId8"/>
          <a:stretch>
            <a:fillRect/>
          </a:stretch>
        </p:blipFill>
        <p:spPr>
          <a:xfrm>
            <a:off x="5687568" y="5390388"/>
            <a:ext cx="384048" cy="310896"/>
          </a:xfrm>
          <a:prstGeom prst="rect">
            <a:avLst/>
          </a:prstGeom>
        </p:spPr>
      </p:pic>
      <p:sp>
        <p:nvSpPr>
          <p:cNvPr id="35" name="Shape 25"/>
          <p:cNvSpPr/>
          <p:nvPr/>
        </p:nvSpPr>
        <p:spPr>
          <a:xfrm>
            <a:off x="6263640" y="4974336"/>
            <a:ext cx="5349240" cy="1143000"/>
          </a:xfrm>
          <a:prstGeom prst="roundRect">
            <a:avLst>
              <a:gd name="adj" fmla="val 6400"/>
            </a:avLst>
          </a:prstGeom>
          <a:solidFill>
            <a:srgbClr val="E8F6EF"/>
          </a:solidFill>
          <a:ln w="12700">
            <a:solidFill>
              <a:srgbClr val="CFE9DD"/>
            </a:solidFill>
            <a:prstDash val="solid"/>
          </a:ln>
        </p:spPr>
      </p:sp>
      <p:sp>
        <p:nvSpPr>
          <p:cNvPr id="36" name="Shape 26"/>
          <p:cNvSpPr/>
          <p:nvPr/>
        </p:nvSpPr>
        <p:spPr>
          <a:xfrm>
            <a:off x="6492240" y="5294376"/>
            <a:ext cx="502920" cy="502920"/>
          </a:xfrm>
          <a:prstGeom prst="ellipse">
            <a:avLst/>
          </a:prstGeom>
          <a:solidFill>
            <a:srgbClr val="2F9C77"/>
          </a:solidFill>
          <a:ln/>
        </p:spPr>
      </p:sp>
      <p:pic>
        <p:nvPicPr>
          <p:cNvPr id="37" name="Image 8" descr="preencoded.png">    </p:cNvPr>
          <p:cNvPicPr>
            <a:picLocks noChangeAspect="1"/>
          </p:cNvPicPr>
          <p:nvPr/>
        </p:nvPicPr>
        <p:blipFill>
          <a:blip r:embed="rId9"/>
          <a:stretch>
            <a:fillRect/>
          </a:stretch>
        </p:blipFill>
        <p:spPr>
          <a:xfrm>
            <a:off x="6633972" y="5445252"/>
            <a:ext cx="219456" cy="201168"/>
          </a:xfrm>
          <a:prstGeom prst="rect">
            <a:avLst/>
          </a:prstGeom>
        </p:spPr>
      </p:pic>
      <p:sp>
        <p:nvSpPr>
          <p:cNvPr id="38" name="Text 27"/>
          <p:cNvSpPr/>
          <p:nvPr/>
        </p:nvSpPr>
        <p:spPr>
          <a:xfrm>
            <a:off x="7223760" y="4974336"/>
            <a:ext cx="4206240" cy="1143000"/>
          </a:xfrm>
          <a:prstGeom prst="rect">
            <a:avLst/>
          </a:prstGeom>
          <a:noFill/>
          <a:ln/>
        </p:spPr>
        <p:txBody>
          <a:bodyPr wrap="square" lIns="0" tIns="0" rIns="0" bIns="0" rtlCol="0" anchor="ctr"/>
          <a:lstStyle/>
          <a:p>
            <a:pPr indent="0" marL="0">
              <a:lnSpc>
                <a:spcPct val="118000"/>
              </a:lnSpc>
              <a:buNone/>
            </a:pPr>
            <a:r>
              <a:rPr lang="en-US" sz="1400" b="1" dirty="0">
                <a:solidFill>
                  <a:srgbClr val="15101F"/>
                </a:solidFill>
                <a:latin typeface="Arial" pitchFamily="34" charset="0"/>
                <a:ea typeface="Arial" pitchFamily="34" charset="-122"/>
                <a:cs typeface="Arial" pitchFamily="34" charset="-120"/>
              </a:rPr>
              <a:t>Ship new features and capabilities much faster.</a:t>
            </a:r>
            <a:endParaRPr lang="en-US" sz="1400" dirty="0"/>
          </a:p>
        </p:txBody>
      </p:sp>
      <p:sp>
        <p:nvSpPr>
          <p:cNvPr id="39" name="Text 2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40" name="Text 2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Delivery timeline: June, July, August 2026 with the four themes, foundation first.">    </p:cNvPr>
          <p:cNvPicPr>
            <a:picLocks noChangeAspect="1"/>
          </p:cNvPicPr>
          <p:nvPr/>
        </p:nvPicPr>
        <p:blipFill>
          <a:blip r:embed="rId1"/>
          <a:stretch>
            <a:fillRect/>
          </a:stretch>
        </p:blipFill>
        <p:spPr>
          <a:xfrm>
            <a:off x="628153" y="310896"/>
            <a:ext cx="10905214" cy="5943600"/>
          </a:xfrm>
          <a:prstGeom prst="rect">
            <a:avLst/>
          </a:prstGeom>
        </p:spPr>
      </p:pic>
      <p:sp>
        <p:nvSpPr>
          <p:cNvPr id="3" name="Text 0"/>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4" name="Text 1"/>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8229600" y="-2194560"/>
            <a:ext cx="6400800" cy="6400800"/>
          </a:xfrm>
          <a:prstGeom prst="ellipse">
            <a:avLst/>
          </a:prstGeom>
          <a:solidFill>
            <a:srgbClr val="9354C9">
              <a:alpha val="22000"/>
            </a:srgbClr>
          </a:solidFill>
          <a:ln/>
        </p:spPr>
      </p:sp>
      <p:sp>
        <p:nvSpPr>
          <p:cNvPr id="3" name="Shape 1"/>
          <p:cNvSpPr/>
          <p:nvPr/>
        </p:nvSpPr>
        <p:spPr>
          <a:xfrm>
            <a:off x="-2377440" y="3291840"/>
            <a:ext cx="5943600" cy="5943600"/>
          </a:xfrm>
          <a:prstGeom prst="ellipse">
            <a:avLst/>
          </a:prstGeom>
          <a:solidFill>
            <a:srgbClr val="39FFFF">
              <a:alpha val="10000"/>
            </a:srgbClr>
          </a:solidFill>
          <a:ln/>
        </p:spPr>
      </p:sp>
      <p:sp>
        <p:nvSpPr>
          <p:cNvPr id="4" name="Text 2"/>
          <p:cNvSpPr/>
          <p:nvPr/>
        </p:nvSpPr>
        <p:spPr>
          <a:xfrm>
            <a:off x="7680960" y="640080"/>
            <a:ext cx="4206240" cy="5486400"/>
          </a:xfrm>
          <a:prstGeom prst="rect">
            <a:avLst/>
          </a:prstGeom>
          <a:noFill/>
          <a:ln/>
        </p:spPr>
        <p:txBody>
          <a:bodyPr wrap="square" lIns="0" tIns="0" rIns="0" bIns="0" rtlCol="0" anchor="ctr"/>
          <a:lstStyle/>
          <a:p>
            <a:pPr algn="r" indent="0" marL="0">
              <a:buNone/>
            </a:pPr>
            <a:r>
              <a:rPr lang="en-US" sz="30000" b="1" dirty="0">
                <a:solidFill>
                  <a:srgbClr val="2C2040"/>
                </a:solidFill>
                <a:latin typeface="Georgia" pitchFamily="34" charset="0"/>
                <a:ea typeface="Georgia" pitchFamily="34" charset="-122"/>
                <a:cs typeface="Georgia" pitchFamily="34" charset="-120"/>
              </a:rPr>
              <a:t>01</a:t>
            </a:r>
            <a:endParaRPr lang="en-US" sz="30000" dirty="0"/>
          </a:p>
        </p:txBody>
      </p:sp>
      <p:sp>
        <p:nvSpPr>
          <p:cNvPr id="5" name="Text 3"/>
          <p:cNvSpPr/>
          <p:nvPr/>
        </p:nvSpPr>
        <p:spPr>
          <a:xfrm>
            <a:off x="822960" y="1463040"/>
            <a:ext cx="9144000" cy="365760"/>
          </a:xfrm>
          <a:prstGeom prst="rect">
            <a:avLst/>
          </a:prstGeom>
          <a:noFill/>
          <a:ln/>
        </p:spPr>
        <p:txBody>
          <a:bodyPr wrap="square" lIns="0" tIns="0" rIns="0" bIns="0" rtlCol="0" anchor="ctr"/>
          <a:lstStyle/>
          <a:p>
            <a:pPr indent="0" marL="0">
              <a:buNone/>
            </a:pPr>
            <a:r>
              <a:rPr lang="en-US" sz="1400" b="1" spc="300" kern="0" dirty="0">
                <a:solidFill>
                  <a:srgbClr val="39FFFF"/>
                </a:solidFill>
                <a:latin typeface="Arial" pitchFamily="34" charset="0"/>
                <a:ea typeface="Arial" pitchFamily="34" charset="-122"/>
                <a:cs typeface="Arial" pitchFamily="34" charset="-120"/>
              </a:rPr>
              <a:t>THEME 01    ·    Now    ·    JUNE 2026</a:t>
            </a:r>
            <a:endParaRPr lang="en-US" sz="1400" dirty="0"/>
          </a:p>
        </p:txBody>
      </p:sp>
      <p:sp>
        <p:nvSpPr>
          <p:cNvPr id="6" name="Text 4"/>
          <p:cNvSpPr/>
          <p:nvPr/>
        </p:nvSpPr>
        <p:spPr>
          <a:xfrm>
            <a:off x="786384" y="2057400"/>
            <a:ext cx="7680960" cy="1828800"/>
          </a:xfrm>
          <a:prstGeom prst="rect">
            <a:avLst/>
          </a:prstGeom>
          <a:noFill/>
          <a:ln/>
        </p:spPr>
        <p:txBody>
          <a:bodyPr wrap="square" lIns="0" tIns="0" rIns="0" bIns="0" rtlCol="0" anchor="ctr"/>
          <a:lstStyle/>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A stronger, more reliable product</a:t>
            </a:r>
            <a:endParaRPr lang="en-US" sz="5000" dirty="0"/>
          </a:p>
        </p:txBody>
      </p:sp>
      <p:sp>
        <p:nvSpPr>
          <p:cNvPr id="7" name="Text 5"/>
          <p:cNvSpPr/>
          <p:nvPr/>
        </p:nvSpPr>
        <p:spPr>
          <a:xfrm>
            <a:off x="822960" y="4114800"/>
            <a:ext cx="7772400" cy="1188720"/>
          </a:xfrm>
          <a:prstGeom prst="rect">
            <a:avLst/>
          </a:prstGeom>
          <a:noFill/>
          <a:ln/>
        </p:spPr>
        <p:txBody>
          <a:bodyPr wrap="square" lIns="0" tIns="0" rIns="0" bIns="0" rtlCol="0" anchor="ctr"/>
          <a:lstStyle/>
          <a:p>
            <a:pPr indent="0" marL="0">
              <a:lnSpc>
                <a:spcPct val="130000"/>
              </a:lnSpc>
              <a:buNone/>
            </a:pPr>
            <a:r>
              <a:rPr lang="en-US" sz="1600" dirty="0">
                <a:solidFill>
                  <a:srgbClr val="9FB0C6"/>
                </a:solidFill>
                <a:latin typeface="Arial" pitchFamily="34" charset="0"/>
                <a:ea typeface="Arial" pitchFamily="34" charset="-122"/>
                <a:cs typeface="Arial" pitchFamily="34" charset="-120"/>
              </a:rPr>
              <a:t>As we grow, the product needs to stay fast and dependable. Today's setup can't guarantee that, so we are giving it a solid foundation of its own.</a:t>
            </a:r>
            <a:endParaRPr lang="en-US" sz="1600" dirty="0"/>
          </a:p>
        </p:txBody>
      </p:sp>
      <p:sp>
        <p:nvSpPr>
          <p:cNvPr id="8" name="Text 6"/>
          <p:cNvSpPr/>
          <p:nvPr/>
        </p:nvSpPr>
        <p:spPr>
          <a:xfrm>
            <a:off x="822960" y="5413248"/>
            <a:ext cx="3657600" cy="658368"/>
          </a:xfrm>
          <a:prstGeom prst="rect">
            <a:avLst/>
          </a:prstGeom>
          <a:noFill/>
          <a:ln/>
        </p:spPr>
        <p:txBody>
          <a:bodyPr wrap="square" lIns="0" tIns="0" rIns="0" bIns="0" rtlCol="0" anchor="ctr"/>
          <a:lstStyle/>
          <a:p>
            <a:pPr indent="0" marL="0">
              <a:buNone/>
            </a:pPr>
            <a:r>
              <a:rPr lang="en-US" sz="4000" b="1" dirty="0">
                <a:solidFill>
                  <a:srgbClr val="39FFFF"/>
                </a:solidFill>
                <a:latin typeface="Georgia" pitchFamily="34" charset="0"/>
                <a:ea typeface="Georgia" pitchFamily="34" charset="-122"/>
                <a:cs typeface="Georgia" pitchFamily="34" charset="-120"/>
              </a:rPr>
              <a:t>4</a:t>
            </a:r>
            <a:endParaRPr lang="en-US" sz="4000" dirty="0"/>
          </a:p>
        </p:txBody>
      </p:sp>
      <p:sp>
        <p:nvSpPr>
          <p:cNvPr id="9" name="Text 7"/>
          <p:cNvSpPr/>
          <p:nvPr/>
        </p:nvSpPr>
        <p:spPr>
          <a:xfrm>
            <a:off x="841248" y="6053328"/>
            <a:ext cx="10515600" cy="320040"/>
          </a:xfrm>
          <a:prstGeom prst="rect">
            <a:avLst/>
          </a:prstGeom>
          <a:noFill/>
          <a:ln/>
        </p:spPr>
        <p:txBody>
          <a:bodyPr wrap="square" lIns="0" tIns="0" rIns="0" bIns="0" rtlCol="0" anchor="ctr"/>
          <a:lstStyle/>
          <a:p>
            <a:pPr indent="0" marL="0">
              <a:buNone/>
            </a:pPr>
            <a:r>
              <a:rPr lang="en-US" sz="1150" b="1" dirty="0">
                <a:solidFill>
                  <a:srgbClr val="FFFFFF"/>
                </a:solidFill>
                <a:latin typeface="Arial" pitchFamily="34" charset="0"/>
                <a:ea typeface="Arial" pitchFamily="34" charset="-122"/>
                <a:cs typeface="Arial" pitchFamily="34" charset="-120"/>
              </a:rPr>
              <a:t>Reusable building blocks   </a:t>
            </a:r>
            <a:pPr indent="0" marL="0">
              <a:buNone/>
            </a:pPr>
            <a:r>
              <a:rPr lang="en-US" sz="1150" dirty="0">
                <a:solidFill>
                  <a:srgbClr val="9FB0C6"/>
                </a:solidFill>
                <a:latin typeface="Arial" pitchFamily="34" charset="0"/>
                <a:ea typeface="Arial" pitchFamily="34" charset="-122"/>
                <a:cs typeface="Arial" pitchFamily="34" charset="-120"/>
              </a:rPr>
              <a:t>the foundation every new capability is built on</a:t>
            </a:r>
            <a:endParaRPr lang="en-US" sz="1150" dirty="0"/>
          </a:p>
        </p:txBody>
      </p:sp>
      <p:sp>
        <p:nvSpPr>
          <p:cNvPr id="10" name="Text 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11" name="Text 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548640" y="457200"/>
            <a:ext cx="1783080" cy="420624"/>
          </a:xfrm>
          <a:prstGeom prst="roundRect">
            <a:avLst>
              <a:gd name="adj" fmla="val 50000"/>
            </a:avLst>
          </a:prstGeom>
          <a:solidFill>
            <a:srgbClr val="39FFFF"/>
          </a:solidFill>
          <a:ln/>
        </p:spPr>
      </p:sp>
      <p:sp>
        <p:nvSpPr>
          <p:cNvPr id="3" name="Text 1"/>
          <p:cNvSpPr/>
          <p:nvPr/>
        </p:nvSpPr>
        <p:spPr>
          <a:xfrm>
            <a:off x="548640" y="457200"/>
            <a:ext cx="1783080" cy="420624"/>
          </a:xfrm>
          <a:prstGeom prst="rect">
            <a:avLst/>
          </a:prstGeom>
          <a:noFill/>
          <a:ln/>
        </p:spPr>
        <p:txBody>
          <a:bodyPr wrap="square" lIns="0" tIns="0" rIns="0" bIns="0" rtlCol="0" anchor="ctr"/>
          <a:lstStyle/>
          <a:p>
            <a:pPr algn="ctr" indent="0" marL="0">
              <a:buNone/>
            </a:pPr>
            <a:r>
              <a:rPr lang="en-US" sz="1150" b="1" spc="150" kern="0" dirty="0">
                <a:solidFill>
                  <a:srgbClr val="15101F"/>
                </a:solidFill>
                <a:latin typeface="Arial" pitchFamily="34" charset="0"/>
                <a:ea typeface="Arial" pitchFamily="34" charset="-122"/>
                <a:cs typeface="Arial" pitchFamily="34" charset="-120"/>
              </a:rPr>
              <a:t>JUNE 2026</a:t>
            </a:r>
            <a:endParaRPr lang="en-US" sz="1150" dirty="0"/>
          </a:p>
        </p:txBody>
      </p:sp>
      <p:sp>
        <p:nvSpPr>
          <p:cNvPr id="4" name="Text 2"/>
          <p:cNvSpPr/>
          <p:nvPr/>
        </p:nvSpPr>
        <p:spPr>
          <a:xfrm>
            <a:off x="2468880" y="521208"/>
            <a:ext cx="2743200" cy="292608"/>
          </a:xfrm>
          <a:prstGeom prst="rect">
            <a:avLst/>
          </a:prstGeom>
          <a:noFill/>
          <a:ln/>
        </p:spPr>
        <p:txBody>
          <a:bodyPr wrap="square" lIns="0" tIns="0" rIns="0" bIns="0" rtlCol="0" anchor="ctr"/>
          <a:lstStyle/>
          <a:p>
            <a:pPr indent="0" marL="0">
              <a:buNone/>
            </a:pPr>
            <a:r>
              <a:rPr lang="en-US" sz="1100" b="1" spc="200" kern="0" dirty="0">
                <a:solidFill>
                  <a:srgbClr val="9354C9"/>
                </a:solidFill>
                <a:latin typeface="Arial" pitchFamily="34" charset="0"/>
                <a:ea typeface="Arial" pitchFamily="34" charset="-122"/>
                <a:cs typeface="Arial" pitchFamily="34" charset="-120"/>
              </a:rPr>
              <a:t>THEME 01</a:t>
            </a:r>
            <a:endParaRPr lang="en-US" sz="1100" dirty="0"/>
          </a:p>
        </p:txBody>
      </p:sp>
      <p:sp>
        <p:nvSpPr>
          <p:cNvPr id="5" name="Text 3"/>
          <p:cNvSpPr/>
          <p:nvPr/>
        </p:nvSpPr>
        <p:spPr>
          <a:xfrm>
            <a:off x="548640" y="950976"/>
            <a:ext cx="7315200" cy="640080"/>
          </a:xfrm>
          <a:prstGeom prst="rect">
            <a:avLst/>
          </a:prstGeom>
          <a:noFill/>
          <a:ln/>
        </p:spPr>
        <p:txBody>
          <a:bodyPr wrap="square" lIns="0" tIns="0" rIns="0" bIns="0" rtlCol="0" anchor="ctr"/>
          <a:lstStyle/>
          <a:p>
            <a:pPr indent="0" marL="0">
              <a:buNone/>
            </a:pPr>
            <a:r>
              <a:rPr lang="en-US" sz="2700" b="1" dirty="0">
                <a:solidFill>
                  <a:srgbClr val="15101F"/>
                </a:solidFill>
                <a:latin typeface="Georgia" pitchFamily="34" charset="0"/>
                <a:ea typeface="Georgia" pitchFamily="34" charset="-122"/>
                <a:cs typeface="Georgia" pitchFamily="34" charset="-120"/>
              </a:rPr>
              <a:t>A stronger, more reliable product</a:t>
            </a:r>
            <a:endParaRPr lang="en-US" sz="2700" dirty="0"/>
          </a:p>
        </p:txBody>
      </p:sp>
      <p:pic>
        <p:nvPicPr>
          <p:cNvPr id="6" name="Image 0" descr="A stronger, more reliable product diagram">    </p:cNvPr>
          <p:cNvPicPr>
            <a:picLocks noChangeAspect="1"/>
          </p:cNvPicPr>
          <p:nvPr/>
        </p:nvPicPr>
        <p:blipFill>
          <a:blip r:embed="rId1"/>
          <a:stretch>
            <a:fillRect/>
          </a:stretch>
        </p:blipFill>
        <p:spPr>
          <a:xfrm>
            <a:off x="548640" y="1810512"/>
            <a:ext cx="7040880" cy="3222098"/>
          </a:xfrm>
          <a:prstGeom prst="rect">
            <a:avLst/>
          </a:prstGeom>
        </p:spPr>
      </p:pic>
      <p:sp>
        <p:nvSpPr>
          <p:cNvPr id="7" name="Text 4"/>
          <p:cNvSpPr/>
          <p:nvPr/>
        </p:nvSpPr>
        <p:spPr>
          <a:xfrm>
            <a:off x="548640" y="5178914"/>
            <a:ext cx="7040880" cy="548640"/>
          </a:xfrm>
          <a:prstGeom prst="rect">
            <a:avLst/>
          </a:prstGeom>
          <a:noFill/>
          <a:ln/>
        </p:spPr>
        <p:txBody>
          <a:bodyPr wrap="square" lIns="0" tIns="0" rIns="0" bIns="0" rtlCol="0" anchor="ctr"/>
          <a:lstStyle/>
          <a:p>
            <a:pPr indent="0" marL="0">
              <a:lnSpc>
                <a:spcPct val="120000"/>
              </a:lnSpc>
              <a:buNone/>
            </a:pPr>
            <a:r>
              <a:rPr lang="en-US" sz="1250" i="1" dirty="0">
                <a:solidFill>
                  <a:srgbClr val="6E6580"/>
                </a:solidFill>
                <a:latin typeface="Arial" pitchFamily="34" charset="0"/>
                <a:ea typeface="Arial" pitchFamily="34" charset="-122"/>
                <a:cs typeface="Arial" pitchFamily="34" charset="-120"/>
              </a:rPr>
              <a:t>A dependable foundation, plus reusable building blocks that speed up everything we create next.</a:t>
            </a:r>
            <a:endParaRPr lang="en-US" sz="1250" dirty="0"/>
          </a:p>
        </p:txBody>
      </p:sp>
      <p:sp>
        <p:nvSpPr>
          <p:cNvPr id="8" name="Shape 5"/>
          <p:cNvSpPr/>
          <p:nvPr/>
        </p:nvSpPr>
        <p:spPr>
          <a:xfrm>
            <a:off x="7818120" y="1810512"/>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9" name="Shape 6"/>
          <p:cNvSpPr/>
          <p:nvPr/>
        </p:nvSpPr>
        <p:spPr>
          <a:xfrm>
            <a:off x="8092440" y="2084832"/>
            <a:ext cx="457200" cy="457200"/>
          </a:xfrm>
          <a:prstGeom prst="ellipse">
            <a:avLst/>
          </a:prstGeom>
          <a:solidFill>
            <a:srgbClr val="39FFFF"/>
          </a:solidFill>
          <a:ln/>
        </p:spPr>
      </p:sp>
      <p:sp>
        <p:nvSpPr>
          <p:cNvPr id="10" name="Text 7"/>
          <p:cNvSpPr/>
          <p:nvPr/>
        </p:nvSpPr>
        <p:spPr>
          <a:xfrm>
            <a:off x="8092440" y="2084832"/>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1</a:t>
            </a:r>
            <a:endParaRPr lang="en-US" sz="1600" dirty="0"/>
          </a:p>
        </p:txBody>
      </p:sp>
      <p:sp>
        <p:nvSpPr>
          <p:cNvPr id="11" name="Text 8"/>
          <p:cNvSpPr/>
          <p:nvPr/>
        </p:nvSpPr>
        <p:spPr>
          <a:xfrm>
            <a:off x="8686800" y="2084832"/>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Dependable and fast</a:t>
            </a:r>
            <a:endParaRPr lang="en-US" sz="1450" dirty="0"/>
          </a:p>
        </p:txBody>
      </p:sp>
      <p:sp>
        <p:nvSpPr>
          <p:cNvPr id="12" name="Text 9"/>
          <p:cNvSpPr/>
          <p:nvPr/>
        </p:nvSpPr>
        <p:spPr>
          <a:xfrm>
            <a:off x="8110728" y="2615184"/>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The product stays fast and reliable for customers, even as usage grows.</a:t>
            </a:r>
            <a:endParaRPr lang="en-US" sz="1200" dirty="0"/>
          </a:p>
        </p:txBody>
      </p:sp>
      <p:sp>
        <p:nvSpPr>
          <p:cNvPr id="13" name="Shape 10"/>
          <p:cNvSpPr/>
          <p:nvPr/>
        </p:nvSpPr>
        <p:spPr>
          <a:xfrm>
            <a:off x="7818120" y="3322320"/>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4" name="Shape 11"/>
          <p:cNvSpPr/>
          <p:nvPr/>
        </p:nvSpPr>
        <p:spPr>
          <a:xfrm>
            <a:off x="8092440" y="3596640"/>
            <a:ext cx="457200" cy="457200"/>
          </a:xfrm>
          <a:prstGeom prst="ellipse">
            <a:avLst/>
          </a:prstGeom>
          <a:solidFill>
            <a:srgbClr val="39FFFF"/>
          </a:solidFill>
          <a:ln/>
        </p:spPr>
      </p:sp>
      <p:sp>
        <p:nvSpPr>
          <p:cNvPr id="15" name="Text 12"/>
          <p:cNvSpPr/>
          <p:nvPr/>
        </p:nvSpPr>
        <p:spPr>
          <a:xfrm>
            <a:off x="8092440" y="3596640"/>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2</a:t>
            </a:r>
            <a:endParaRPr lang="en-US" sz="1600" dirty="0"/>
          </a:p>
        </p:txBody>
      </p:sp>
      <p:sp>
        <p:nvSpPr>
          <p:cNvPr id="16" name="Text 13"/>
          <p:cNvSpPr/>
          <p:nvPr/>
        </p:nvSpPr>
        <p:spPr>
          <a:xfrm>
            <a:off x="8686800" y="3596640"/>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Predictable cost</a:t>
            </a:r>
            <a:endParaRPr lang="en-US" sz="1450" dirty="0"/>
          </a:p>
        </p:txBody>
      </p:sp>
      <p:sp>
        <p:nvSpPr>
          <p:cNvPr id="17" name="Text 14"/>
          <p:cNvSpPr/>
          <p:nvPr/>
        </p:nvSpPr>
        <p:spPr>
          <a:xfrm>
            <a:off x="8110728" y="4126992"/>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Every action has clear limits, so cost stays under control as we scale.</a:t>
            </a:r>
            <a:endParaRPr lang="en-US" sz="1200" dirty="0"/>
          </a:p>
        </p:txBody>
      </p:sp>
      <p:sp>
        <p:nvSpPr>
          <p:cNvPr id="18" name="Shape 15"/>
          <p:cNvSpPr/>
          <p:nvPr/>
        </p:nvSpPr>
        <p:spPr>
          <a:xfrm>
            <a:off x="7818120" y="4834128"/>
            <a:ext cx="3794760" cy="1310640"/>
          </a:xfrm>
          <a:prstGeom prst="roundRect">
            <a:avLst>
              <a:gd name="adj" fmla="val 5581"/>
            </a:avLst>
          </a:prstGeom>
          <a:solidFill>
            <a:srgbClr val="F7F5FA"/>
          </a:solidFill>
          <a:ln w="12700">
            <a:solidFill>
              <a:srgbClr val="E7E2EE"/>
            </a:solidFill>
            <a:prstDash val="solid"/>
          </a:ln>
          <a:effectLst>
            <a:outerShdw sx="100000" sy="100000" kx="0" ky="0" algn="bl" rotWithShape="0" blurRad="127000" dist="38100" dir="5400000">
              <a:srgbClr val="000000">
                <a:alpha val="6000"/>
              </a:srgbClr>
            </a:outerShdw>
          </a:effectLst>
        </p:spPr>
      </p:sp>
      <p:sp>
        <p:nvSpPr>
          <p:cNvPr id="19" name="Shape 16"/>
          <p:cNvSpPr/>
          <p:nvPr/>
        </p:nvSpPr>
        <p:spPr>
          <a:xfrm>
            <a:off x="8092440" y="5108448"/>
            <a:ext cx="457200" cy="457200"/>
          </a:xfrm>
          <a:prstGeom prst="ellipse">
            <a:avLst/>
          </a:prstGeom>
          <a:solidFill>
            <a:srgbClr val="39FFFF"/>
          </a:solidFill>
          <a:ln/>
        </p:spPr>
      </p:sp>
      <p:sp>
        <p:nvSpPr>
          <p:cNvPr id="20" name="Text 17"/>
          <p:cNvSpPr/>
          <p:nvPr/>
        </p:nvSpPr>
        <p:spPr>
          <a:xfrm>
            <a:off x="8092440" y="5108448"/>
            <a:ext cx="457200" cy="457200"/>
          </a:xfrm>
          <a:prstGeom prst="rect">
            <a:avLst/>
          </a:prstGeom>
          <a:noFill/>
          <a:ln/>
        </p:spPr>
        <p:txBody>
          <a:bodyPr wrap="square" lIns="0" tIns="0" rIns="0" bIns="0" rtlCol="0" anchor="ctr"/>
          <a:lstStyle/>
          <a:p>
            <a:pPr algn="ctr" indent="0" marL="0">
              <a:buNone/>
            </a:pPr>
            <a:r>
              <a:rPr lang="en-US" sz="1600" b="1" dirty="0">
                <a:solidFill>
                  <a:srgbClr val="15101F"/>
                </a:solidFill>
                <a:latin typeface="Georgia" pitchFamily="34" charset="0"/>
                <a:ea typeface="Georgia" pitchFamily="34" charset="-122"/>
                <a:cs typeface="Georgia" pitchFamily="34" charset="-120"/>
              </a:rPr>
              <a:t>3</a:t>
            </a:r>
            <a:endParaRPr lang="en-US" sz="1600" dirty="0"/>
          </a:p>
        </p:txBody>
      </p:sp>
      <p:sp>
        <p:nvSpPr>
          <p:cNvPr id="21" name="Text 18"/>
          <p:cNvSpPr/>
          <p:nvPr/>
        </p:nvSpPr>
        <p:spPr>
          <a:xfrm>
            <a:off x="8686800" y="5108448"/>
            <a:ext cx="2697480" cy="457200"/>
          </a:xfrm>
          <a:prstGeom prst="rect">
            <a:avLst/>
          </a:prstGeom>
          <a:noFill/>
          <a:ln/>
        </p:spPr>
        <p:txBody>
          <a:bodyPr wrap="square" lIns="0" tIns="0" rIns="0" bIns="0" rtlCol="0" anchor="ctr"/>
          <a:lstStyle/>
          <a:p>
            <a:pPr indent="0" marL="0">
              <a:buNone/>
            </a:pPr>
            <a:r>
              <a:rPr lang="en-US" sz="1450" b="1" dirty="0">
                <a:solidFill>
                  <a:srgbClr val="15101F"/>
                </a:solidFill>
                <a:latin typeface="Arial" pitchFamily="34" charset="0"/>
                <a:ea typeface="Arial" pitchFamily="34" charset="-122"/>
                <a:cs typeface="Arial" pitchFamily="34" charset="-120"/>
              </a:rPr>
              <a:t>Reusable building blocks</a:t>
            </a:r>
            <a:endParaRPr lang="en-US" sz="1450" dirty="0"/>
          </a:p>
        </p:txBody>
      </p:sp>
      <p:sp>
        <p:nvSpPr>
          <p:cNvPr id="22" name="Text 19"/>
          <p:cNvSpPr/>
          <p:nvPr/>
        </p:nvSpPr>
        <p:spPr>
          <a:xfrm>
            <a:off x="8110728" y="5638800"/>
            <a:ext cx="3246120" cy="396240"/>
          </a:xfrm>
          <a:prstGeom prst="rect">
            <a:avLst/>
          </a:prstGeom>
          <a:noFill/>
          <a:ln/>
        </p:spPr>
        <p:txBody>
          <a:bodyPr wrap="square" lIns="0" tIns="0" rIns="0" bIns="0" rtlCol="0" anchor="ctr"/>
          <a:lstStyle/>
          <a:p>
            <a:pPr indent="0" marL="0">
              <a:lnSpc>
                <a:spcPct val="118000"/>
              </a:lnSpc>
              <a:buNone/>
            </a:pPr>
            <a:r>
              <a:rPr lang="en-US" sz="1200" dirty="0">
                <a:solidFill>
                  <a:srgbClr val="3A3346"/>
                </a:solidFill>
                <a:latin typeface="Arial" pitchFamily="34" charset="0"/>
                <a:ea typeface="Arial" pitchFamily="34" charset="-122"/>
                <a:cs typeface="Arial" pitchFamily="34" charset="-120"/>
              </a:rPr>
              <a:t>A core set of building blocks that every new capability is assembled from.</a:t>
            </a:r>
            <a:endParaRPr lang="en-US" sz="1200" dirty="0"/>
          </a:p>
        </p:txBody>
      </p:sp>
      <p:sp>
        <p:nvSpPr>
          <p:cNvPr id="23" name="Text 20"/>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4" name="Text 21"/>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20624"/>
            <a:ext cx="10058400" cy="320040"/>
          </a:xfrm>
          <a:prstGeom prst="rect">
            <a:avLst/>
          </a:prstGeom>
          <a:noFill/>
          <a:ln/>
        </p:spPr>
        <p:txBody>
          <a:bodyPr wrap="square" lIns="0" tIns="0" rIns="0" bIns="0" rtlCol="0" anchor="ctr"/>
          <a:lstStyle/>
          <a:p>
            <a:pPr indent="0" marL="0">
              <a:buNone/>
            </a:pPr>
            <a:r>
              <a:rPr lang="en-US" sz="1250" b="1" spc="300" kern="0" dirty="0">
                <a:solidFill>
                  <a:srgbClr val="9354C9"/>
                </a:solidFill>
                <a:latin typeface="Arial" pitchFamily="34" charset="0"/>
                <a:ea typeface="Arial" pitchFamily="34" charset="-122"/>
                <a:cs typeface="Arial" pitchFamily="34" charset="-120"/>
              </a:rPr>
              <a:t>A DEEPER LOOK  ·  THE FOUNDATION</a:t>
            </a:r>
            <a:endParaRPr lang="en-US" sz="1250" dirty="0"/>
          </a:p>
        </p:txBody>
      </p:sp>
      <p:sp>
        <p:nvSpPr>
          <p:cNvPr id="3" name="Text 1"/>
          <p:cNvSpPr/>
          <p:nvPr/>
        </p:nvSpPr>
        <p:spPr>
          <a:xfrm>
            <a:off x="548640" y="768096"/>
            <a:ext cx="11064240" cy="548640"/>
          </a:xfrm>
          <a:prstGeom prst="rect">
            <a:avLst/>
          </a:prstGeom>
          <a:noFill/>
          <a:ln/>
        </p:spPr>
        <p:txBody>
          <a:bodyPr wrap="square" lIns="0" tIns="0" rIns="0" bIns="0" rtlCol="0" anchor="ctr"/>
          <a:lstStyle/>
          <a:p>
            <a:pPr indent="0" marL="0">
              <a:buNone/>
            </a:pPr>
            <a:r>
              <a:rPr lang="en-US" sz="2800" b="1" dirty="0">
                <a:solidFill>
                  <a:srgbClr val="15101F"/>
                </a:solidFill>
                <a:latin typeface="Georgia" pitchFamily="34" charset="0"/>
                <a:ea typeface="Georgia" pitchFamily="34" charset="-122"/>
                <a:cs typeface="Georgia" pitchFamily="34" charset="-120"/>
              </a:rPr>
              <a:t>Building a durable AI foundation layer</a:t>
            </a:r>
            <a:endParaRPr lang="en-US" sz="2800" dirty="0"/>
          </a:p>
        </p:txBody>
      </p:sp>
      <p:sp>
        <p:nvSpPr>
          <p:cNvPr id="4" name="Text 2"/>
          <p:cNvSpPr/>
          <p:nvPr/>
        </p:nvSpPr>
        <p:spPr>
          <a:xfrm>
            <a:off x="548640" y="1335024"/>
            <a:ext cx="11064240" cy="365760"/>
          </a:xfrm>
          <a:prstGeom prst="rect">
            <a:avLst/>
          </a:prstGeom>
          <a:noFill/>
          <a:ln/>
        </p:spPr>
        <p:txBody>
          <a:bodyPr wrap="square" lIns="0" tIns="0" rIns="0" bIns="0" rtlCol="0" anchor="ctr"/>
          <a:lstStyle/>
          <a:p>
            <a:pPr indent="0" marL="0">
              <a:lnSpc>
                <a:spcPct val="115000"/>
              </a:lnSpc>
              <a:buNone/>
            </a:pPr>
            <a:r>
              <a:rPr lang="en-US" sz="1350" dirty="0">
                <a:solidFill>
                  <a:srgbClr val="3A3346"/>
                </a:solidFill>
                <a:latin typeface="Arial" pitchFamily="34" charset="0"/>
                <a:ea typeface="Arial" pitchFamily="34" charset="-122"/>
                <a:cs typeface="Arial" pitchFamily="34" charset="-120"/>
              </a:rPr>
              <a:t>Inngest provides reliable workflow orchestration; Claude managed agents provide specialized execution.</a:t>
            </a:r>
            <a:endParaRPr lang="en-US" sz="1350" dirty="0"/>
          </a:p>
        </p:txBody>
      </p:sp>
      <p:pic>
        <p:nvPicPr>
          <p:cNvPr id="5" name="Image 0" descr="Layered architecture: product surfaces, API, Inngest foundation layer, Claude managed agents, and system of record.">    </p:cNvPr>
          <p:cNvPicPr>
            <a:picLocks noChangeAspect="1"/>
          </p:cNvPicPr>
          <p:nvPr/>
        </p:nvPicPr>
        <p:blipFill>
          <a:blip r:embed="rId1"/>
          <a:stretch>
            <a:fillRect/>
          </a:stretch>
        </p:blipFill>
        <p:spPr>
          <a:xfrm>
            <a:off x="365760" y="1828800"/>
            <a:ext cx="6400800" cy="4185567"/>
          </a:xfrm>
          <a:prstGeom prst="rect">
            <a:avLst/>
          </a:prstGeom>
        </p:spPr>
      </p:pic>
      <p:sp>
        <p:nvSpPr>
          <p:cNvPr id="6" name="Shape 3"/>
          <p:cNvSpPr/>
          <p:nvPr/>
        </p:nvSpPr>
        <p:spPr>
          <a:xfrm>
            <a:off x="7086600" y="1938528"/>
            <a:ext cx="146304" cy="146304"/>
          </a:xfrm>
          <a:prstGeom prst="ellipse">
            <a:avLst/>
          </a:prstGeom>
          <a:solidFill>
            <a:srgbClr val="9354C9"/>
          </a:solidFill>
          <a:ln/>
        </p:spPr>
      </p:sp>
      <p:sp>
        <p:nvSpPr>
          <p:cNvPr id="7" name="Text 4"/>
          <p:cNvSpPr/>
          <p:nvPr/>
        </p:nvSpPr>
        <p:spPr>
          <a:xfrm>
            <a:off x="7379208" y="1874520"/>
            <a:ext cx="4233672" cy="274320"/>
          </a:xfrm>
          <a:prstGeom prst="rect">
            <a:avLst/>
          </a:prstGeom>
          <a:noFill/>
          <a:ln/>
        </p:spPr>
        <p:txBody>
          <a:bodyPr wrap="square" lIns="0" tIns="0" rIns="0" bIns="0" rtlCol="0" anchor="ctr"/>
          <a:lstStyle/>
          <a:p>
            <a:pPr indent="0" marL="0">
              <a:buNone/>
            </a:pPr>
            <a:r>
              <a:rPr lang="en-US" sz="1400" b="1" dirty="0">
                <a:solidFill>
                  <a:srgbClr val="15101F"/>
                </a:solidFill>
                <a:latin typeface="Arial" pitchFamily="34" charset="0"/>
                <a:ea typeface="Arial" pitchFamily="34" charset="-122"/>
                <a:cs typeface="Arial" pitchFamily="34" charset="-120"/>
              </a:rPr>
              <a:t>A durable backbone</a:t>
            </a:r>
            <a:endParaRPr lang="en-US" sz="1400" dirty="0"/>
          </a:p>
        </p:txBody>
      </p:sp>
      <p:sp>
        <p:nvSpPr>
          <p:cNvPr id="8" name="Text 5"/>
          <p:cNvSpPr/>
          <p:nvPr/>
        </p:nvSpPr>
        <p:spPr>
          <a:xfrm>
            <a:off x="7379208" y="2176272"/>
            <a:ext cx="4233672" cy="502920"/>
          </a:xfrm>
          <a:prstGeom prst="rect">
            <a:avLst/>
          </a:prstGeom>
          <a:noFill/>
          <a:ln/>
        </p:spPr>
        <p:txBody>
          <a:bodyPr wrap="square" lIns="0" tIns="0" rIns="0" bIns="0" rtlCol="0" anchor="ctr"/>
          <a:lstStyle/>
          <a:p>
            <a:pPr indent="0" marL="0">
              <a:lnSpc>
                <a:spcPct val="115000"/>
              </a:lnSpc>
              <a:buNone/>
            </a:pPr>
            <a:r>
              <a:rPr lang="en-US" sz="1200" dirty="0">
                <a:solidFill>
                  <a:srgbClr val="3A3346"/>
                </a:solidFill>
                <a:latin typeface="Arial" pitchFamily="34" charset="0"/>
                <a:ea typeface="Arial" pitchFamily="34" charset="-122"/>
                <a:cs typeface="Arial" pitchFamily="34" charset="-120"/>
              </a:rPr>
              <a:t>Inngest handles events, retries, schedules, waits, and recovery.</a:t>
            </a:r>
            <a:endParaRPr lang="en-US" sz="1200" dirty="0"/>
          </a:p>
        </p:txBody>
      </p:sp>
      <p:sp>
        <p:nvSpPr>
          <p:cNvPr id="9" name="Shape 6"/>
          <p:cNvSpPr/>
          <p:nvPr/>
        </p:nvSpPr>
        <p:spPr>
          <a:xfrm>
            <a:off x="7086600" y="2807208"/>
            <a:ext cx="146304" cy="146304"/>
          </a:xfrm>
          <a:prstGeom prst="ellipse">
            <a:avLst/>
          </a:prstGeom>
          <a:solidFill>
            <a:srgbClr val="9354C9"/>
          </a:solidFill>
          <a:ln/>
        </p:spPr>
      </p:sp>
      <p:sp>
        <p:nvSpPr>
          <p:cNvPr id="10" name="Text 7"/>
          <p:cNvSpPr/>
          <p:nvPr/>
        </p:nvSpPr>
        <p:spPr>
          <a:xfrm>
            <a:off x="7379208" y="2743200"/>
            <a:ext cx="4233672" cy="274320"/>
          </a:xfrm>
          <a:prstGeom prst="rect">
            <a:avLst/>
          </a:prstGeom>
          <a:noFill/>
          <a:ln/>
        </p:spPr>
        <p:txBody>
          <a:bodyPr wrap="square" lIns="0" tIns="0" rIns="0" bIns="0" rtlCol="0" anchor="ctr"/>
          <a:lstStyle/>
          <a:p>
            <a:pPr indent="0" marL="0">
              <a:buNone/>
            </a:pPr>
            <a:r>
              <a:rPr lang="en-US" sz="1400" b="1" dirty="0">
                <a:solidFill>
                  <a:srgbClr val="15101F"/>
                </a:solidFill>
                <a:latin typeface="Arial" pitchFamily="34" charset="0"/>
                <a:ea typeface="Arial" pitchFamily="34" charset="-122"/>
                <a:cs typeface="Arial" pitchFamily="34" charset="-120"/>
              </a:rPr>
              <a:t>Specialized AI workers</a:t>
            </a:r>
            <a:endParaRPr lang="en-US" sz="1400" dirty="0"/>
          </a:p>
        </p:txBody>
      </p:sp>
      <p:sp>
        <p:nvSpPr>
          <p:cNvPr id="11" name="Text 8"/>
          <p:cNvSpPr/>
          <p:nvPr/>
        </p:nvSpPr>
        <p:spPr>
          <a:xfrm>
            <a:off x="7379208" y="3044952"/>
            <a:ext cx="4233672" cy="502920"/>
          </a:xfrm>
          <a:prstGeom prst="rect">
            <a:avLst/>
          </a:prstGeom>
          <a:noFill/>
          <a:ln/>
        </p:spPr>
        <p:txBody>
          <a:bodyPr wrap="square" lIns="0" tIns="0" rIns="0" bIns="0" rtlCol="0" anchor="ctr"/>
          <a:lstStyle/>
          <a:p>
            <a:pPr indent="0" marL="0">
              <a:lnSpc>
                <a:spcPct val="115000"/>
              </a:lnSpc>
              <a:buNone/>
            </a:pPr>
            <a:r>
              <a:rPr lang="en-US" sz="1200" dirty="0">
                <a:solidFill>
                  <a:srgbClr val="3A3346"/>
                </a:solidFill>
                <a:latin typeface="Arial" pitchFamily="34" charset="0"/>
                <a:ea typeface="Arial" pitchFamily="34" charset="-122"/>
                <a:cs typeface="Arial" pitchFamily="34" charset="-120"/>
              </a:rPr>
              <a:t>Claude agents do research, coding, QA, and operational tasks.</a:t>
            </a:r>
            <a:endParaRPr lang="en-US" sz="1200" dirty="0"/>
          </a:p>
        </p:txBody>
      </p:sp>
      <p:sp>
        <p:nvSpPr>
          <p:cNvPr id="12" name="Shape 9"/>
          <p:cNvSpPr/>
          <p:nvPr/>
        </p:nvSpPr>
        <p:spPr>
          <a:xfrm>
            <a:off x="7086600" y="3675888"/>
            <a:ext cx="146304" cy="146304"/>
          </a:xfrm>
          <a:prstGeom prst="ellipse">
            <a:avLst/>
          </a:prstGeom>
          <a:solidFill>
            <a:srgbClr val="9354C9"/>
          </a:solidFill>
          <a:ln/>
        </p:spPr>
      </p:sp>
      <p:sp>
        <p:nvSpPr>
          <p:cNvPr id="13" name="Text 10"/>
          <p:cNvSpPr/>
          <p:nvPr/>
        </p:nvSpPr>
        <p:spPr>
          <a:xfrm>
            <a:off x="7379208" y="3611880"/>
            <a:ext cx="4233672" cy="274320"/>
          </a:xfrm>
          <a:prstGeom prst="rect">
            <a:avLst/>
          </a:prstGeom>
          <a:noFill/>
          <a:ln/>
        </p:spPr>
        <p:txBody>
          <a:bodyPr wrap="square" lIns="0" tIns="0" rIns="0" bIns="0" rtlCol="0" anchor="ctr"/>
          <a:lstStyle/>
          <a:p>
            <a:pPr indent="0" marL="0">
              <a:buNone/>
            </a:pPr>
            <a:r>
              <a:rPr lang="en-US" sz="1400" b="1" dirty="0">
                <a:solidFill>
                  <a:srgbClr val="15101F"/>
                </a:solidFill>
                <a:latin typeface="Arial" pitchFamily="34" charset="0"/>
                <a:ea typeface="Arial" pitchFamily="34" charset="-122"/>
                <a:cs typeface="Arial" pitchFamily="34" charset="-120"/>
              </a:rPr>
              <a:t>A thin API</a:t>
            </a:r>
            <a:endParaRPr lang="en-US" sz="1400" dirty="0"/>
          </a:p>
        </p:txBody>
      </p:sp>
      <p:sp>
        <p:nvSpPr>
          <p:cNvPr id="14" name="Text 11"/>
          <p:cNvSpPr/>
          <p:nvPr/>
        </p:nvSpPr>
        <p:spPr>
          <a:xfrm>
            <a:off x="7379208" y="3913632"/>
            <a:ext cx="4233672" cy="502920"/>
          </a:xfrm>
          <a:prstGeom prst="rect">
            <a:avLst/>
          </a:prstGeom>
          <a:noFill/>
          <a:ln/>
        </p:spPr>
        <p:txBody>
          <a:bodyPr wrap="square" lIns="0" tIns="0" rIns="0" bIns="0" rtlCol="0" anchor="ctr"/>
          <a:lstStyle/>
          <a:p>
            <a:pPr indent="0" marL="0">
              <a:lnSpc>
                <a:spcPct val="115000"/>
              </a:lnSpc>
              <a:buNone/>
            </a:pPr>
            <a:r>
              <a:rPr lang="en-US" sz="1200" dirty="0">
                <a:solidFill>
                  <a:srgbClr val="3A3346"/>
                </a:solidFill>
                <a:latin typeface="Arial" pitchFamily="34" charset="0"/>
                <a:ea typeface="Arial" pitchFamily="34" charset="-122"/>
                <a:cs typeface="Arial" pitchFamily="34" charset="-120"/>
              </a:rPr>
              <a:t>It authenticates, validates, and emits events, nothing more.</a:t>
            </a:r>
            <a:endParaRPr lang="en-US" sz="1200" dirty="0"/>
          </a:p>
        </p:txBody>
      </p:sp>
      <p:sp>
        <p:nvSpPr>
          <p:cNvPr id="15" name="Shape 12"/>
          <p:cNvSpPr/>
          <p:nvPr/>
        </p:nvSpPr>
        <p:spPr>
          <a:xfrm>
            <a:off x="7086600" y="4544568"/>
            <a:ext cx="146304" cy="146304"/>
          </a:xfrm>
          <a:prstGeom prst="ellipse">
            <a:avLst/>
          </a:prstGeom>
          <a:solidFill>
            <a:srgbClr val="9354C9"/>
          </a:solidFill>
          <a:ln/>
        </p:spPr>
      </p:sp>
      <p:sp>
        <p:nvSpPr>
          <p:cNvPr id="16" name="Text 13"/>
          <p:cNvSpPr/>
          <p:nvPr/>
        </p:nvSpPr>
        <p:spPr>
          <a:xfrm>
            <a:off x="7379208" y="4480560"/>
            <a:ext cx="4233672" cy="274320"/>
          </a:xfrm>
          <a:prstGeom prst="rect">
            <a:avLst/>
          </a:prstGeom>
          <a:noFill/>
          <a:ln/>
        </p:spPr>
        <p:txBody>
          <a:bodyPr wrap="square" lIns="0" tIns="0" rIns="0" bIns="0" rtlCol="0" anchor="ctr"/>
          <a:lstStyle/>
          <a:p>
            <a:pPr indent="0" marL="0">
              <a:buNone/>
            </a:pPr>
            <a:r>
              <a:rPr lang="en-US" sz="1400" b="1" dirty="0">
                <a:solidFill>
                  <a:srgbClr val="15101F"/>
                </a:solidFill>
                <a:latin typeface="Arial" pitchFamily="34" charset="0"/>
                <a:ea typeface="Arial" pitchFamily="34" charset="-122"/>
                <a:cs typeface="Arial" pitchFamily="34" charset="-120"/>
              </a:rPr>
              <a:t>Observable long-running work</a:t>
            </a:r>
            <a:endParaRPr lang="en-US" sz="1400" dirty="0"/>
          </a:p>
        </p:txBody>
      </p:sp>
      <p:sp>
        <p:nvSpPr>
          <p:cNvPr id="17" name="Text 14"/>
          <p:cNvSpPr/>
          <p:nvPr/>
        </p:nvSpPr>
        <p:spPr>
          <a:xfrm>
            <a:off x="7379208" y="4782312"/>
            <a:ext cx="4233672" cy="502920"/>
          </a:xfrm>
          <a:prstGeom prst="rect">
            <a:avLst/>
          </a:prstGeom>
          <a:noFill/>
          <a:ln/>
        </p:spPr>
        <p:txBody>
          <a:bodyPr wrap="square" lIns="0" tIns="0" rIns="0" bIns="0" rtlCol="0" anchor="ctr"/>
          <a:lstStyle/>
          <a:p>
            <a:pPr indent="0" marL="0">
              <a:lnSpc>
                <a:spcPct val="115000"/>
              </a:lnSpc>
              <a:buNone/>
            </a:pPr>
            <a:r>
              <a:rPr lang="en-US" sz="1200" dirty="0">
                <a:solidFill>
                  <a:srgbClr val="3A3346"/>
                </a:solidFill>
                <a:latin typeface="Arial" pitchFamily="34" charset="0"/>
                <a:ea typeface="Arial" pitchFamily="34" charset="-122"/>
                <a:cs typeface="Arial" pitchFamily="34" charset="-120"/>
              </a:rPr>
              <a:t>AI work moves out of request paths into tracked workflows.</a:t>
            </a:r>
            <a:endParaRPr lang="en-US" sz="1200" dirty="0"/>
          </a:p>
        </p:txBody>
      </p:sp>
      <p:sp>
        <p:nvSpPr>
          <p:cNvPr id="18" name="Shape 15"/>
          <p:cNvSpPr/>
          <p:nvPr/>
        </p:nvSpPr>
        <p:spPr>
          <a:xfrm>
            <a:off x="7086600" y="5413248"/>
            <a:ext cx="146304" cy="146304"/>
          </a:xfrm>
          <a:prstGeom prst="ellipse">
            <a:avLst/>
          </a:prstGeom>
          <a:solidFill>
            <a:srgbClr val="9354C9"/>
          </a:solidFill>
          <a:ln/>
        </p:spPr>
      </p:sp>
      <p:sp>
        <p:nvSpPr>
          <p:cNvPr id="19" name="Text 16"/>
          <p:cNvSpPr/>
          <p:nvPr/>
        </p:nvSpPr>
        <p:spPr>
          <a:xfrm>
            <a:off x="7379208" y="5349240"/>
            <a:ext cx="4233672" cy="274320"/>
          </a:xfrm>
          <a:prstGeom prst="rect">
            <a:avLst/>
          </a:prstGeom>
          <a:noFill/>
          <a:ln/>
        </p:spPr>
        <p:txBody>
          <a:bodyPr wrap="square" lIns="0" tIns="0" rIns="0" bIns="0" rtlCol="0" anchor="ctr"/>
          <a:lstStyle/>
          <a:p>
            <a:pPr indent="0" marL="0">
              <a:buNone/>
            </a:pPr>
            <a:r>
              <a:rPr lang="en-US" sz="1400" b="1" dirty="0">
                <a:solidFill>
                  <a:srgbClr val="15101F"/>
                </a:solidFill>
                <a:latin typeface="Arial" pitchFamily="34" charset="0"/>
                <a:ea typeface="Arial" pitchFamily="34" charset="-122"/>
                <a:cs typeface="Arial" pitchFamily="34" charset="-120"/>
              </a:rPr>
              <a:t>Grounded and governed</a:t>
            </a:r>
            <a:endParaRPr lang="en-US" sz="1400" dirty="0"/>
          </a:p>
        </p:txBody>
      </p:sp>
      <p:sp>
        <p:nvSpPr>
          <p:cNvPr id="20" name="Text 17"/>
          <p:cNvSpPr/>
          <p:nvPr/>
        </p:nvSpPr>
        <p:spPr>
          <a:xfrm>
            <a:off x="7379208" y="5650992"/>
            <a:ext cx="4233672" cy="502920"/>
          </a:xfrm>
          <a:prstGeom prst="rect">
            <a:avLst/>
          </a:prstGeom>
          <a:noFill/>
          <a:ln/>
        </p:spPr>
        <p:txBody>
          <a:bodyPr wrap="square" lIns="0" tIns="0" rIns="0" bIns="0" rtlCol="0" anchor="ctr"/>
          <a:lstStyle/>
          <a:p>
            <a:pPr indent="0" marL="0">
              <a:lnSpc>
                <a:spcPct val="115000"/>
              </a:lnSpc>
              <a:buNone/>
            </a:pPr>
            <a:r>
              <a:rPr lang="en-US" sz="1200" dirty="0">
                <a:solidFill>
                  <a:srgbClr val="3A3346"/>
                </a:solidFill>
                <a:latin typeface="Arial" pitchFamily="34" charset="0"/>
                <a:ea typeface="Arial" pitchFamily="34" charset="-122"/>
                <a:cs typeface="Arial" pitchFamily="34" charset="-120"/>
              </a:rPr>
              <a:t>Every agent action runs on shared context, tools, and policies.</a:t>
            </a:r>
            <a:endParaRPr lang="en-US" sz="1200" dirty="0"/>
          </a:p>
        </p:txBody>
      </p:sp>
      <p:sp>
        <p:nvSpPr>
          <p:cNvPr id="21" name="Text 1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22" name="Text 1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6101F"/>
        </a:solidFill>
      </p:bgPr>
    </p:bg>
    <p:spTree>
      <p:nvGrpSpPr>
        <p:cNvPr id="1" name=""/>
        <p:cNvGrpSpPr/>
        <p:nvPr/>
      </p:nvGrpSpPr>
      <p:grpSpPr>
        <a:xfrm>
          <a:off x="0" y="0"/>
          <a:ext cx="0" cy="0"/>
          <a:chOff x="0" y="0"/>
          <a:chExt cx="0" cy="0"/>
        </a:xfrm>
      </p:grpSpPr>
      <p:sp>
        <p:nvSpPr>
          <p:cNvPr id="2" name="Shape 0"/>
          <p:cNvSpPr/>
          <p:nvPr/>
        </p:nvSpPr>
        <p:spPr>
          <a:xfrm>
            <a:off x="8229600" y="-2194560"/>
            <a:ext cx="6400800" cy="6400800"/>
          </a:xfrm>
          <a:prstGeom prst="ellipse">
            <a:avLst/>
          </a:prstGeom>
          <a:solidFill>
            <a:srgbClr val="9354C9">
              <a:alpha val="22000"/>
            </a:srgbClr>
          </a:solidFill>
          <a:ln/>
        </p:spPr>
      </p:sp>
      <p:sp>
        <p:nvSpPr>
          <p:cNvPr id="3" name="Shape 1"/>
          <p:cNvSpPr/>
          <p:nvPr/>
        </p:nvSpPr>
        <p:spPr>
          <a:xfrm>
            <a:off x="-2377440" y="3291840"/>
            <a:ext cx="5943600" cy="5943600"/>
          </a:xfrm>
          <a:prstGeom prst="ellipse">
            <a:avLst/>
          </a:prstGeom>
          <a:solidFill>
            <a:srgbClr val="39FFFF">
              <a:alpha val="10000"/>
            </a:srgbClr>
          </a:solidFill>
          <a:ln/>
        </p:spPr>
      </p:sp>
      <p:sp>
        <p:nvSpPr>
          <p:cNvPr id="4" name="Text 2"/>
          <p:cNvSpPr/>
          <p:nvPr/>
        </p:nvSpPr>
        <p:spPr>
          <a:xfrm>
            <a:off x="7680960" y="640080"/>
            <a:ext cx="4206240" cy="5486400"/>
          </a:xfrm>
          <a:prstGeom prst="rect">
            <a:avLst/>
          </a:prstGeom>
          <a:noFill/>
          <a:ln/>
        </p:spPr>
        <p:txBody>
          <a:bodyPr wrap="square" lIns="0" tIns="0" rIns="0" bIns="0" rtlCol="0" anchor="ctr"/>
          <a:lstStyle/>
          <a:p>
            <a:pPr algn="r" indent="0" marL="0">
              <a:buNone/>
            </a:pPr>
            <a:r>
              <a:rPr lang="en-US" sz="30000" b="1" dirty="0">
                <a:solidFill>
                  <a:srgbClr val="2C2040"/>
                </a:solidFill>
                <a:latin typeface="Georgia" pitchFamily="34" charset="0"/>
                <a:ea typeface="Georgia" pitchFamily="34" charset="-122"/>
                <a:cs typeface="Georgia" pitchFamily="34" charset="-120"/>
              </a:rPr>
              <a:t>02</a:t>
            </a:r>
            <a:endParaRPr lang="en-US" sz="30000" dirty="0"/>
          </a:p>
        </p:txBody>
      </p:sp>
      <p:sp>
        <p:nvSpPr>
          <p:cNvPr id="5" name="Text 3"/>
          <p:cNvSpPr/>
          <p:nvPr/>
        </p:nvSpPr>
        <p:spPr>
          <a:xfrm>
            <a:off x="822960" y="1463040"/>
            <a:ext cx="9144000" cy="365760"/>
          </a:xfrm>
          <a:prstGeom prst="rect">
            <a:avLst/>
          </a:prstGeom>
          <a:noFill/>
          <a:ln/>
        </p:spPr>
        <p:txBody>
          <a:bodyPr wrap="square" lIns="0" tIns="0" rIns="0" bIns="0" rtlCol="0" anchor="ctr"/>
          <a:lstStyle/>
          <a:p>
            <a:pPr indent="0" marL="0">
              <a:buNone/>
            </a:pPr>
            <a:r>
              <a:rPr lang="en-US" sz="1400" b="1" spc="300" kern="0" dirty="0">
                <a:solidFill>
                  <a:srgbClr val="39FFFF"/>
                </a:solidFill>
                <a:latin typeface="Arial" pitchFamily="34" charset="0"/>
                <a:ea typeface="Arial" pitchFamily="34" charset="-122"/>
                <a:cs typeface="Arial" pitchFamily="34" charset="-120"/>
              </a:rPr>
              <a:t>THEME 02    ·    Now    ·    JUNE 2026</a:t>
            </a:r>
            <a:endParaRPr lang="en-US" sz="1400" dirty="0"/>
          </a:p>
        </p:txBody>
      </p:sp>
      <p:sp>
        <p:nvSpPr>
          <p:cNvPr id="6" name="Text 4"/>
          <p:cNvSpPr/>
          <p:nvPr/>
        </p:nvSpPr>
        <p:spPr>
          <a:xfrm>
            <a:off x="786384" y="2057400"/>
            <a:ext cx="7680960" cy="1828800"/>
          </a:xfrm>
          <a:prstGeom prst="rect">
            <a:avLst/>
          </a:prstGeom>
          <a:noFill/>
          <a:ln/>
        </p:spPr>
        <p:txBody>
          <a:bodyPr wrap="square" lIns="0" tIns="0" rIns="0" bIns="0" rtlCol="0" anchor="ctr"/>
          <a:lstStyle/>
          <a:p>
            <a:pPr indent="0" marL="0">
              <a:lnSpc>
                <a:spcPct val="102000"/>
              </a:lnSpc>
              <a:buNone/>
            </a:pPr>
            <a:r>
              <a:rPr lang="en-US" sz="5000" b="1" dirty="0">
                <a:solidFill>
                  <a:srgbClr val="FFFFFF"/>
                </a:solidFill>
                <a:latin typeface="Georgia" pitchFamily="34" charset="0"/>
                <a:ea typeface="Georgia" pitchFamily="34" charset="-122"/>
                <a:cs typeface="Georgia" pitchFamily="34" charset="-120"/>
              </a:rPr>
              <a:t>Higher-quality results</a:t>
            </a:r>
            <a:endParaRPr lang="en-US" sz="5000" dirty="0"/>
          </a:p>
        </p:txBody>
      </p:sp>
      <p:sp>
        <p:nvSpPr>
          <p:cNvPr id="7" name="Text 5"/>
          <p:cNvSpPr/>
          <p:nvPr/>
        </p:nvSpPr>
        <p:spPr>
          <a:xfrm>
            <a:off x="822960" y="4114800"/>
            <a:ext cx="7772400" cy="1188720"/>
          </a:xfrm>
          <a:prstGeom prst="rect">
            <a:avLst/>
          </a:prstGeom>
          <a:noFill/>
          <a:ln/>
        </p:spPr>
        <p:txBody>
          <a:bodyPr wrap="square" lIns="0" tIns="0" rIns="0" bIns="0" rtlCol="0" anchor="ctr"/>
          <a:lstStyle/>
          <a:p>
            <a:pPr indent="0" marL="0">
              <a:lnSpc>
                <a:spcPct val="130000"/>
              </a:lnSpc>
              <a:buNone/>
            </a:pPr>
            <a:r>
              <a:rPr lang="en-US" sz="1600" dirty="0">
                <a:solidFill>
                  <a:srgbClr val="9FB0C6"/>
                </a:solidFill>
                <a:latin typeface="Arial" pitchFamily="34" charset="0"/>
                <a:ea typeface="Arial" pitchFamily="34" charset="-122"/>
                <a:cs typeface="Arial" pitchFamily="34" charset="-120"/>
              </a:rPr>
              <a:t>The quality of our core results has plateaued. On the stronger foundation we rebuild them, broaden the data behind them, and add valuable new capabilities.</a:t>
            </a:r>
            <a:endParaRPr lang="en-US" sz="1600" dirty="0"/>
          </a:p>
        </p:txBody>
      </p:sp>
      <p:sp>
        <p:nvSpPr>
          <p:cNvPr id="8" name="Text 6"/>
          <p:cNvSpPr/>
          <p:nvPr/>
        </p:nvSpPr>
        <p:spPr>
          <a:xfrm>
            <a:off x="822960" y="5413248"/>
            <a:ext cx="3657600" cy="658368"/>
          </a:xfrm>
          <a:prstGeom prst="rect">
            <a:avLst/>
          </a:prstGeom>
          <a:noFill/>
          <a:ln/>
        </p:spPr>
        <p:txBody>
          <a:bodyPr wrap="square" lIns="0" tIns="0" rIns="0" bIns="0" rtlCol="0" anchor="ctr"/>
          <a:lstStyle/>
          <a:p>
            <a:pPr indent="0" marL="0">
              <a:buNone/>
            </a:pPr>
            <a:r>
              <a:rPr lang="en-US" sz="4000" b="1" dirty="0">
                <a:solidFill>
                  <a:srgbClr val="39FFFF"/>
                </a:solidFill>
                <a:latin typeface="Georgia" pitchFamily="34" charset="0"/>
                <a:ea typeface="Georgia" pitchFamily="34" charset="-122"/>
                <a:cs typeface="Georgia" pitchFamily="34" charset="-120"/>
              </a:rPr>
              <a:t>+1</a:t>
            </a:r>
            <a:endParaRPr lang="en-US" sz="4000" dirty="0"/>
          </a:p>
        </p:txBody>
      </p:sp>
      <p:sp>
        <p:nvSpPr>
          <p:cNvPr id="9" name="Text 7"/>
          <p:cNvSpPr/>
          <p:nvPr/>
        </p:nvSpPr>
        <p:spPr>
          <a:xfrm>
            <a:off x="841248" y="6053328"/>
            <a:ext cx="10515600" cy="320040"/>
          </a:xfrm>
          <a:prstGeom prst="rect">
            <a:avLst/>
          </a:prstGeom>
          <a:noFill/>
          <a:ln/>
        </p:spPr>
        <p:txBody>
          <a:bodyPr wrap="square" lIns="0" tIns="0" rIns="0" bIns="0" rtlCol="0" anchor="ctr"/>
          <a:lstStyle/>
          <a:p>
            <a:pPr indent="0" marL="0">
              <a:buNone/>
            </a:pPr>
            <a:r>
              <a:rPr lang="en-US" sz="1150" b="1" dirty="0">
                <a:solidFill>
                  <a:srgbClr val="FFFFFF"/>
                </a:solidFill>
                <a:latin typeface="Arial" pitchFamily="34" charset="0"/>
                <a:ea typeface="Arial" pitchFamily="34" charset="-122"/>
                <a:cs typeface="Arial" pitchFamily="34" charset="-120"/>
              </a:rPr>
              <a:t>New buying-signals capability   </a:t>
            </a:r>
            <a:pPr indent="0" marL="0">
              <a:buNone/>
            </a:pPr>
            <a:r>
              <a:rPr lang="en-US" sz="1150" dirty="0">
                <a:solidFill>
                  <a:srgbClr val="9FB0C6"/>
                </a:solidFill>
                <a:latin typeface="Arial" pitchFamily="34" charset="0"/>
                <a:ea typeface="Arial" pitchFamily="34" charset="-122"/>
                <a:cs typeface="Arial" pitchFamily="34" charset="-120"/>
              </a:rPr>
              <a:t>spots the right moment to reach out</a:t>
            </a:r>
            <a:endParaRPr lang="en-US" sz="1150" dirty="0"/>
          </a:p>
        </p:txBody>
      </p:sp>
      <p:sp>
        <p:nvSpPr>
          <p:cNvPr id="10" name="Text 8"/>
          <p:cNvSpPr/>
          <p:nvPr/>
        </p:nvSpPr>
        <p:spPr>
          <a:xfrm>
            <a:off x="548640" y="6446520"/>
            <a:ext cx="7315200" cy="274320"/>
          </a:xfrm>
          <a:prstGeom prst="rect">
            <a:avLst/>
          </a:prstGeom>
          <a:noFill/>
          <a:ln/>
        </p:spPr>
        <p:txBody>
          <a:bodyPr wrap="square" lIns="0" tIns="0" rIns="0" bIns="0" rtlCol="0" anchor="ctr"/>
          <a:lstStyle/>
          <a:p>
            <a:pPr algn="l" indent="0" marL="0">
              <a:buNone/>
            </a:pPr>
            <a:r>
              <a:rPr lang="en-US" sz="900" dirty="0">
                <a:solidFill>
                  <a:srgbClr val="6E6580"/>
                </a:solidFill>
                <a:latin typeface="Arial" pitchFamily="34" charset="0"/>
                <a:ea typeface="Arial" pitchFamily="34" charset="-122"/>
                <a:cs typeface="Arial" pitchFamily="34" charset="-120"/>
              </a:rPr>
              <a:t>AgencyCore  ·  Product Roadmap  ·  June 2026</a:t>
            </a:r>
            <a:endParaRPr lang="en-US" sz="900" dirty="0"/>
          </a:p>
        </p:txBody>
      </p:sp>
      <p:sp>
        <p:nvSpPr>
          <p:cNvPr id="11" name="Text 9"/>
          <p:cNvSpPr/>
          <p:nvPr/>
        </p:nvSpPr>
        <p:spPr>
          <a:xfrm>
            <a:off x="11247120" y="6446520"/>
            <a:ext cx="365760" cy="274320"/>
          </a:xfrm>
          <a:prstGeom prst="rect">
            <a:avLst/>
          </a:prstGeom>
          <a:noFill/>
          <a:ln/>
        </p:spPr>
        <p:txBody>
          <a:bodyPr wrap="square" lIns="0" tIns="0" rIns="0" bIns="0" rtlCol="0" anchor="ctr"/>
          <a:lstStyle/>
          <a:p>
            <a:pPr algn="r" indent="0" marL="0">
              <a:buNone/>
            </a:pPr>
            <a:r>
              <a:rPr lang="en-US" sz="900" dirty="0">
                <a:solidFill>
                  <a:srgbClr val="6E6580"/>
                </a:solidFill>
                <a:latin typeface="Arial" pitchFamily="34" charset="0"/>
                <a:ea typeface="Arial" pitchFamily="34" charset="-122"/>
                <a:cs typeface="Arial"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Roadmap - June 2026</dc:title>
  <dc:subject>PptxGenJS Presentation</dc:subject>
  <dc:creator>AgencyCore</dc:creator>
  <cp:lastModifiedBy>AgencyCore</cp:lastModifiedBy>
  <cp:revision>1</cp:revision>
  <dcterms:created xsi:type="dcterms:W3CDTF">2026-07-01T09:07:22Z</dcterms:created>
  <dcterms:modified xsi:type="dcterms:W3CDTF">2026-07-01T09:07:22Z</dcterms:modified>
</cp:coreProperties>
</file>